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256" r:id="rId2"/>
    <p:sldId id="263" r:id="rId3"/>
    <p:sldId id="303" r:id="rId4"/>
    <p:sldId id="305" r:id="rId5"/>
    <p:sldId id="274" r:id="rId6"/>
    <p:sldId id="297" r:id="rId7"/>
    <p:sldId id="298" r:id="rId8"/>
    <p:sldId id="258" r:id="rId9"/>
    <p:sldId id="260" r:id="rId10"/>
    <p:sldId id="259" r:id="rId11"/>
    <p:sldId id="283" r:id="rId12"/>
    <p:sldId id="261" r:id="rId13"/>
    <p:sldId id="302" r:id="rId14"/>
    <p:sldId id="284" r:id="rId15"/>
    <p:sldId id="262" r:id="rId16"/>
    <p:sldId id="271" r:id="rId17"/>
    <p:sldId id="269" r:id="rId18"/>
    <p:sldId id="304" r:id="rId19"/>
    <p:sldId id="270" r:id="rId20"/>
    <p:sldId id="272" r:id="rId21"/>
    <p:sldId id="273" r:id="rId22"/>
    <p:sldId id="285" r:id="rId23"/>
    <p:sldId id="286" r:id="rId24"/>
    <p:sldId id="257" r:id="rId25"/>
    <p:sldId id="306" r:id="rId26"/>
    <p:sldId id="307" r:id="rId27"/>
    <p:sldId id="308" r:id="rId28"/>
    <p:sldId id="309" r:id="rId29"/>
    <p:sldId id="310" r:id="rId30"/>
    <p:sldId id="287" r:id="rId31"/>
    <p:sldId id="288" r:id="rId32"/>
    <p:sldId id="289" r:id="rId33"/>
    <p:sldId id="264" r:id="rId34"/>
    <p:sldId id="265" r:id="rId35"/>
    <p:sldId id="279" r:id="rId36"/>
    <p:sldId id="311" r:id="rId37"/>
    <p:sldId id="280" r:id="rId38"/>
    <p:sldId id="281" r:id="rId39"/>
    <p:sldId id="282" r:id="rId40"/>
    <p:sldId id="266" r:id="rId41"/>
    <p:sldId id="299" r:id="rId42"/>
    <p:sldId id="300" r:id="rId43"/>
    <p:sldId id="301" r:id="rId44"/>
    <p:sldId id="268" r:id="rId45"/>
    <p:sldId id="290" r:id="rId46"/>
    <p:sldId id="291" r:id="rId47"/>
    <p:sldId id="292" r:id="rId48"/>
    <p:sldId id="293" r:id="rId49"/>
    <p:sldId id="294" r:id="rId50"/>
    <p:sldId id="295" r:id="rId51"/>
    <p:sldId id="29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ADF2B-B72A-4DDD-ABA7-8F94DDCEC4AA}" type="datetimeFigureOut">
              <a:rPr lang="en-US" smtClean="0"/>
              <a:t>04/14/2015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AE9AC-64A6-4315-9BDD-2CAF01A1AF4C}" type="slidenum">
              <a:rPr lang="en-US" smtClean="0"/>
              <a:t>‹#›</a:t>
            </a:fld>
            <a:endParaRPr lang="en-US"/>
          </a:p>
        </p:txBody>
      </p:sp>
    </p:spTree>
    <p:extLst>
      <p:ext uri="{BB962C8B-B14F-4D97-AF65-F5344CB8AC3E}">
        <p14:creationId xmlns:p14="http://schemas.microsoft.com/office/powerpoint/2010/main" val="305593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DE5C8A6-27BF-47FA-B81A-DF8F33DC2E6F}" type="slidenum">
              <a:rPr lang="en-US" smtClean="0"/>
              <a:pPr/>
              <a:t>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556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ADA0ADE9-42E0-4EEB-A40B-CE7F034D98A8}" type="slidenum">
              <a:rPr lang="en-US" smtClean="0"/>
              <a:pPr/>
              <a:t>37</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9694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5F79126-9161-49C5-9188-586CD7591BCB}" type="slidenum">
              <a:rPr lang="en-US" smtClean="0"/>
              <a:pPr/>
              <a:t>38</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5418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FBD41646-4B69-4F8F-AE36-DE518B03FE6D}" type="slidenum">
              <a:rPr lang="en-US" smtClean="0"/>
              <a:pPr/>
              <a:t>39</a:t>
            </a:fld>
            <a:endParaRPr lang="en-U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07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73563-723C-4FD7-93EF-DED3F1D49882}" type="slidenum">
              <a:rPr lang="en-US"/>
              <a:pPr/>
              <a:t>45</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756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8549B6-F7B3-4586-B09B-404E4922AFA4}" type="slidenum">
              <a:rPr lang="en-US"/>
              <a:pPr/>
              <a:t>11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DISCUSSION:</a:t>
            </a:r>
          </a:p>
          <a:p>
            <a:r>
              <a:rPr lang="en-US"/>
              <a:t>* Von Thünen developed his model in 1826.  Is it still relevant today?</a:t>
            </a:r>
          </a:p>
          <a:p>
            <a:r>
              <a:rPr lang="en-US"/>
              <a:t>* Are transportation costs still an important factor in where certain products are raised today?</a:t>
            </a:r>
          </a:p>
        </p:txBody>
      </p:sp>
    </p:spTree>
    <p:extLst>
      <p:ext uri="{BB962C8B-B14F-4D97-AF65-F5344CB8AC3E}">
        <p14:creationId xmlns:p14="http://schemas.microsoft.com/office/powerpoint/2010/main" val="39042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0B49642-0940-4298-A415-3F8DFCF0CCD3}" type="slidenum">
              <a:rPr lang="en-US" smtClean="0"/>
              <a:pPr/>
              <a:t>20</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028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1AAAAA5-FCC8-4FF5-AB8D-93E1A8280B8A}" type="slidenum">
              <a:rPr lang="en-US" smtClean="0"/>
              <a:pPr/>
              <a:t>21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1260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708D38C-6788-46C4-99E8-35B65DE5A577}" type="slidenum">
              <a:rPr lang="en-US" smtClean="0"/>
              <a:pPr/>
              <a:t>25</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4685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357CEEAD-D3AB-4D90-A9AB-82D4B6DFEA0A}" type="slidenum">
              <a:rPr lang="en-US" smtClean="0"/>
              <a:pPr/>
              <a:t>26</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8395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FFC0BC2-B6BF-4545-9104-73EFD6B016D1}" type="slidenum">
              <a:rPr lang="en-US" smtClean="0"/>
              <a:pPr/>
              <a:t>27</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8710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CA39CBC-3F1E-4AF5-A995-DDDD9FB70BFD}" type="slidenum">
              <a:rPr lang="en-US" smtClean="0"/>
              <a:pPr/>
              <a:t>28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0586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B072A8B1-D85F-477F-97D6-5660B2412C9C}" type="slidenum">
              <a:rPr lang="en-US" smtClean="0"/>
              <a:pPr/>
              <a:t>35</a:t>
            </a:fld>
            <a:endParaRPr lang="en-U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291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CC6D87-ACBE-4C6C-B75B-A637D84E385C}" type="datetimeFigureOut">
              <a:rPr lang="en-US" smtClean="0"/>
              <a:t>04/14/2015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FEAA2FC-51F7-4AF4-95B0-19A807D071F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CC6D87-ACBE-4C6C-B75B-A637D84E385C}" type="datetimeFigureOut">
              <a:rPr lang="en-US" smtClean="0"/>
              <a:t>04/14/2015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AA2FC-51F7-4AF4-95B0-19A807D071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CC6D87-ACBE-4C6C-B75B-A637D84E385C}" type="datetimeFigureOut">
              <a:rPr lang="en-US" smtClean="0"/>
              <a:t>04/14/2015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AA2FC-51F7-4AF4-95B0-19A807D071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CC6D87-ACBE-4C6C-B75B-A637D84E385C}" type="datetimeFigureOut">
              <a:rPr lang="en-US" smtClean="0"/>
              <a:t>04/14/2015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AA2FC-51F7-4AF4-95B0-19A807D071F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CC6D87-ACBE-4C6C-B75B-A637D84E385C}" type="datetimeFigureOut">
              <a:rPr lang="en-US" smtClean="0"/>
              <a:t>04/14/2015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FEAA2FC-51F7-4AF4-95B0-19A807D071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CC6D87-ACBE-4C6C-B75B-A637D84E385C}" type="datetimeFigureOut">
              <a:rPr lang="en-US" smtClean="0"/>
              <a:t>04/14/2015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AA2FC-51F7-4AF4-95B0-19A807D071F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CC6D87-ACBE-4C6C-B75B-A637D84E385C}" type="datetimeFigureOut">
              <a:rPr lang="en-US" smtClean="0"/>
              <a:t>04/14/2015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AA2FC-51F7-4AF4-95B0-19A807D071F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CC6D87-ACBE-4C6C-B75B-A637D84E385C}" type="datetimeFigureOut">
              <a:rPr lang="en-US" smtClean="0"/>
              <a:t>04/14/2015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AA2FC-51F7-4AF4-95B0-19A807D071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C6D87-ACBE-4C6C-B75B-A637D84E385C}" type="datetimeFigureOut">
              <a:rPr lang="en-US" smtClean="0"/>
              <a:t>04/14/2015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AA2FC-51F7-4AF4-95B0-19A807D071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CC6D87-ACBE-4C6C-B75B-A637D84E385C}" type="datetimeFigureOut">
              <a:rPr lang="en-US" smtClean="0"/>
              <a:t>04/14/2015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AA2FC-51F7-4AF4-95B0-19A807D071F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CC6D87-ACBE-4C6C-B75B-A637D84E385C}" type="datetimeFigureOut">
              <a:rPr lang="en-US" smtClean="0"/>
              <a:t>04/14/2015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FEAA2FC-51F7-4AF4-95B0-19A807D071F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6CC6D87-ACBE-4C6C-B75B-A637D84E385C}" type="datetimeFigureOut">
              <a:rPr lang="en-US" smtClean="0"/>
              <a:t>04/14/2015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FEAA2FC-51F7-4AF4-95B0-19A807D071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Agriculture Models and Modern Commercial Agriculture</a:t>
            </a:r>
            <a:endParaRPr lang="en-US" dirty="0"/>
          </a:p>
        </p:txBody>
      </p:sp>
      <p:sp>
        <p:nvSpPr>
          <p:cNvPr id="2" name="Title 1"/>
          <p:cNvSpPr>
            <a:spLocks noGrp="1"/>
          </p:cNvSpPr>
          <p:nvPr>
            <p:ph type="ctrTitle"/>
          </p:nvPr>
        </p:nvSpPr>
        <p:spPr/>
        <p:txBody>
          <a:bodyPr/>
          <a:lstStyle/>
          <a:p>
            <a:r>
              <a:rPr lang="en-US" dirty="0" smtClean="0"/>
              <a:t>Agriculture-Part II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Von Thünen Model</a:t>
            </a:r>
          </a:p>
        </p:txBody>
      </p:sp>
      <p:pic>
        <p:nvPicPr>
          <p:cNvPr id="23559" name="Picture 7"/>
          <p:cNvPicPr>
            <a:picLocks noGrp="1" noChangeAspect="1" noChangeArrowheads="1"/>
          </p:cNvPicPr>
          <p:nvPr>
            <p:ph sz="quarter" idx="1"/>
          </p:nvPr>
        </p:nvPicPr>
        <p:blipFill>
          <a:blip r:embed="rId2" cstate="print"/>
          <a:srcRect/>
          <a:stretch>
            <a:fillRect/>
          </a:stretch>
        </p:blipFill>
        <p:spPr>
          <a:xfrm>
            <a:off x="685800" y="1228725"/>
            <a:ext cx="7772400" cy="4333875"/>
          </a:xfrm>
        </p:spPr>
      </p:pic>
      <p:sp>
        <p:nvSpPr>
          <p:cNvPr id="23557" name="Text Box 5"/>
          <p:cNvSpPr txBox="1">
            <a:spLocks noChangeArrowheads="1"/>
          </p:cNvSpPr>
          <p:nvPr/>
        </p:nvSpPr>
        <p:spPr bwMode="auto">
          <a:xfrm>
            <a:off x="533400" y="5791200"/>
            <a:ext cx="7699375" cy="825500"/>
          </a:xfrm>
          <a:prstGeom prst="rect">
            <a:avLst/>
          </a:prstGeom>
          <a:noFill/>
          <a:ln w="9525">
            <a:noFill/>
            <a:miter lim="800000"/>
            <a:headEnd/>
            <a:tailEnd/>
          </a:ln>
          <a:effectLst/>
        </p:spPr>
        <p:txBody>
          <a:bodyPr>
            <a:spAutoFit/>
          </a:bodyPr>
          <a:lstStyle/>
          <a:p>
            <a:pPr marL="1027113" indent="-1027113"/>
            <a:r>
              <a:rPr lang="en-US"/>
              <a:t>Fig. 10-13: Von Thünen’s model shows how distance from a city or market affects the choice of agricultural activity in (a) a uniform landscape and (b) one with a river.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Oval 4"/>
          <p:cNvSpPr>
            <a:spLocks noChangeAspect="1" noChangeArrowheads="1"/>
          </p:cNvSpPr>
          <p:nvPr/>
        </p:nvSpPr>
        <p:spPr bwMode="auto">
          <a:xfrm>
            <a:off x="534988" y="1558925"/>
            <a:ext cx="3656012" cy="3656013"/>
          </a:xfrm>
          <a:prstGeom prst="ellipse">
            <a:avLst/>
          </a:prstGeom>
          <a:solidFill>
            <a:srgbClr val="808000"/>
          </a:solidFill>
          <a:ln w="9525">
            <a:solidFill>
              <a:schemeClr val="tx1"/>
            </a:solidFill>
            <a:round/>
            <a:headEnd/>
            <a:tailEnd/>
          </a:ln>
          <a:effectLst/>
        </p:spPr>
        <p:txBody>
          <a:bodyPr wrap="none" anchor="ctr"/>
          <a:lstStyle/>
          <a:p>
            <a:endParaRPr lang="en-US"/>
          </a:p>
        </p:txBody>
      </p:sp>
      <p:sp>
        <p:nvSpPr>
          <p:cNvPr id="147461" name="Oval 5"/>
          <p:cNvSpPr>
            <a:spLocks noChangeAspect="1" noChangeArrowheads="1"/>
          </p:cNvSpPr>
          <p:nvPr/>
        </p:nvSpPr>
        <p:spPr bwMode="auto">
          <a:xfrm>
            <a:off x="1171575" y="2205038"/>
            <a:ext cx="2366963" cy="2366962"/>
          </a:xfrm>
          <a:prstGeom prst="ellipse">
            <a:avLst/>
          </a:prstGeom>
          <a:solidFill>
            <a:srgbClr val="33CCCC"/>
          </a:solidFill>
          <a:ln w="9525">
            <a:noFill/>
            <a:round/>
            <a:headEnd/>
            <a:tailEnd/>
          </a:ln>
          <a:effectLst/>
        </p:spPr>
        <p:txBody>
          <a:bodyPr wrap="none" anchor="ctr"/>
          <a:lstStyle/>
          <a:p>
            <a:endParaRPr lang="en-US"/>
          </a:p>
        </p:txBody>
      </p:sp>
      <p:sp>
        <p:nvSpPr>
          <p:cNvPr id="147462" name="Oval 6"/>
          <p:cNvSpPr>
            <a:spLocks noChangeAspect="1" noChangeArrowheads="1"/>
          </p:cNvSpPr>
          <p:nvPr/>
        </p:nvSpPr>
        <p:spPr bwMode="auto">
          <a:xfrm>
            <a:off x="2025650" y="2998788"/>
            <a:ext cx="658813" cy="658812"/>
          </a:xfrm>
          <a:prstGeom prst="ellipse">
            <a:avLst/>
          </a:prstGeom>
          <a:solidFill>
            <a:schemeClr val="bg2"/>
          </a:solidFill>
          <a:ln w="9525">
            <a:noFill/>
            <a:round/>
            <a:headEnd/>
            <a:tailEnd/>
          </a:ln>
          <a:effectLst/>
        </p:spPr>
        <p:txBody>
          <a:bodyPr wrap="none" anchor="ctr"/>
          <a:lstStyle/>
          <a:p>
            <a:endParaRPr lang="en-US"/>
          </a:p>
        </p:txBody>
      </p:sp>
      <p:sp>
        <p:nvSpPr>
          <p:cNvPr id="147463" name="Rectangle 7"/>
          <p:cNvSpPr>
            <a:spLocks noChangeArrowheads="1"/>
          </p:cNvSpPr>
          <p:nvPr/>
        </p:nvSpPr>
        <p:spPr bwMode="auto">
          <a:xfrm>
            <a:off x="457200" y="533400"/>
            <a:ext cx="8282332" cy="523220"/>
          </a:xfrm>
          <a:prstGeom prst="rect">
            <a:avLst/>
          </a:prstGeom>
          <a:noFill/>
          <a:ln w="9525">
            <a:noFill/>
            <a:miter lim="800000"/>
            <a:headEnd/>
            <a:tailEnd/>
          </a:ln>
          <a:effectLst/>
        </p:spPr>
        <p:txBody>
          <a:bodyPr wrap="none">
            <a:spAutoFit/>
          </a:bodyPr>
          <a:lstStyle/>
          <a:p>
            <a:r>
              <a:rPr lang="en-US" sz="2800" b="1" dirty="0">
                <a:solidFill>
                  <a:srgbClr val="C00000"/>
                </a:solidFill>
              </a:rPr>
              <a:t>Simplified von </a:t>
            </a:r>
            <a:r>
              <a:rPr lang="en-US" sz="2800" b="1" dirty="0" err="1">
                <a:solidFill>
                  <a:srgbClr val="C00000"/>
                </a:solidFill>
              </a:rPr>
              <a:t>Th</a:t>
            </a:r>
            <a:r>
              <a:rPr lang="en-US" sz="2800" b="1" dirty="0" err="1">
                <a:solidFill>
                  <a:srgbClr val="C00000"/>
                </a:solidFill>
                <a:cs typeface="Arial" pitchFamily="34" charset="0"/>
              </a:rPr>
              <a:t>ü</a:t>
            </a:r>
            <a:r>
              <a:rPr lang="en-US" sz="2800" b="1" dirty="0" err="1">
                <a:solidFill>
                  <a:srgbClr val="C00000"/>
                </a:solidFill>
              </a:rPr>
              <a:t>nen</a:t>
            </a:r>
            <a:r>
              <a:rPr lang="en-US" sz="2800" b="1" dirty="0">
                <a:solidFill>
                  <a:srgbClr val="C00000"/>
                </a:solidFill>
              </a:rPr>
              <a:t> model of agricultural land use</a:t>
            </a:r>
          </a:p>
        </p:txBody>
      </p:sp>
      <p:sp>
        <p:nvSpPr>
          <p:cNvPr id="147465" name="Text Box 9"/>
          <p:cNvSpPr txBox="1">
            <a:spLocks noChangeArrowheads="1"/>
          </p:cNvSpPr>
          <p:nvPr/>
        </p:nvSpPr>
        <p:spPr bwMode="auto">
          <a:xfrm>
            <a:off x="4800600" y="1545544"/>
            <a:ext cx="1981200" cy="396875"/>
          </a:xfrm>
          <a:prstGeom prst="rect">
            <a:avLst/>
          </a:prstGeom>
          <a:noFill/>
          <a:ln w="9525">
            <a:noFill/>
            <a:miter lim="800000"/>
            <a:headEnd/>
            <a:tailEnd/>
          </a:ln>
          <a:effectLst/>
        </p:spPr>
        <p:txBody>
          <a:bodyPr>
            <a:spAutoFit/>
          </a:bodyPr>
          <a:lstStyle/>
          <a:p>
            <a:pPr algn="ctr"/>
            <a:r>
              <a:rPr lang="en-US" sz="2000" b="1" dirty="0">
                <a:solidFill>
                  <a:srgbClr val="C00000"/>
                </a:solidFill>
              </a:rPr>
              <a:t>urban market</a:t>
            </a:r>
          </a:p>
        </p:txBody>
      </p:sp>
      <p:sp>
        <p:nvSpPr>
          <p:cNvPr id="147466" name="Line 10"/>
          <p:cNvSpPr>
            <a:spLocks noChangeShapeType="1"/>
          </p:cNvSpPr>
          <p:nvPr/>
        </p:nvSpPr>
        <p:spPr bwMode="auto">
          <a:xfrm flipH="1">
            <a:off x="2362200" y="1905000"/>
            <a:ext cx="2590800" cy="1371600"/>
          </a:xfrm>
          <a:prstGeom prst="line">
            <a:avLst/>
          </a:prstGeom>
          <a:noFill/>
          <a:ln w="57150">
            <a:solidFill>
              <a:schemeClr val="bg1"/>
            </a:solidFill>
            <a:round/>
            <a:headEnd/>
            <a:tailEnd type="triangle" w="med" len="med"/>
          </a:ln>
          <a:effectLst/>
        </p:spPr>
        <p:txBody>
          <a:bodyPr/>
          <a:lstStyle/>
          <a:p>
            <a:endParaRPr lang="en-US"/>
          </a:p>
        </p:txBody>
      </p:sp>
      <p:sp>
        <p:nvSpPr>
          <p:cNvPr id="147467" name="Text Box 11"/>
          <p:cNvSpPr txBox="1">
            <a:spLocks noChangeArrowheads="1"/>
          </p:cNvSpPr>
          <p:nvPr/>
        </p:nvSpPr>
        <p:spPr bwMode="auto">
          <a:xfrm>
            <a:off x="5272088" y="2879725"/>
            <a:ext cx="3567112" cy="701675"/>
          </a:xfrm>
          <a:prstGeom prst="rect">
            <a:avLst/>
          </a:prstGeom>
          <a:noFill/>
          <a:ln w="9525">
            <a:noFill/>
            <a:miter lim="800000"/>
            <a:headEnd/>
            <a:tailEnd/>
          </a:ln>
          <a:effectLst/>
        </p:spPr>
        <p:txBody>
          <a:bodyPr wrap="none">
            <a:spAutoFit/>
          </a:bodyPr>
          <a:lstStyle/>
          <a:p>
            <a:pPr algn="ctr"/>
            <a:r>
              <a:rPr lang="en-US" sz="2000" b="1" dirty="0">
                <a:solidFill>
                  <a:srgbClr val="C00000"/>
                </a:solidFill>
              </a:rPr>
              <a:t>high transportation cost items:</a:t>
            </a:r>
          </a:p>
          <a:p>
            <a:pPr algn="ctr"/>
            <a:r>
              <a:rPr lang="en-US" sz="2000" b="1" dirty="0">
                <a:solidFill>
                  <a:srgbClr val="C00000"/>
                </a:solidFill>
              </a:rPr>
              <a:t>vegetables, eggs, dairy</a:t>
            </a:r>
          </a:p>
        </p:txBody>
      </p:sp>
      <p:sp>
        <p:nvSpPr>
          <p:cNvPr id="147468" name="Line 12"/>
          <p:cNvSpPr>
            <a:spLocks noChangeShapeType="1"/>
          </p:cNvSpPr>
          <p:nvPr/>
        </p:nvSpPr>
        <p:spPr bwMode="auto">
          <a:xfrm flipH="1">
            <a:off x="2819400" y="3114675"/>
            <a:ext cx="2452688" cy="771525"/>
          </a:xfrm>
          <a:prstGeom prst="line">
            <a:avLst/>
          </a:prstGeom>
          <a:noFill/>
          <a:ln w="57150">
            <a:solidFill>
              <a:schemeClr val="bg1"/>
            </a:solidFill>
            <a:round/>
            <a:headEnd/>
            <a:tailEnd type="triangle" w="med" len="med"/>
          </a:ln>
          <a:effectLst/>
        </p:spPr>
        <p:txBody>
          <a:bodyPr/>
          <a:lstStyle/>
          <a:p>
            <a:endParaRPr lang="en-US"/>
          </a:p>
        </p:txBody>
      </p:sp>
      <p:sp>
        <p:nvSpPr>
          <p:cNvPr id="147469" name="Text Box 13"/>
          <p:cNvSpPr txBox="1">
            <a:spLocks noChangeArrowheads="1"/>
          </p:cNvSpPr>
          <p:nvPr/>
        </p:nvSpPr>
        <p:spPr bwMode="auto">
          <a:xfrm>
            <a:off x="5619298" y="4479471"/>
            <a:ext cx="3507692" cy="707886"/>
          </a:xfrm>
          <a:prstGeom prst="rect">
            <a:avLst/>
          </a:prstGeom>
          <a:noFill/>
          <a:ln w="9525">
            <a:noFill/>
            <a:miter lim="800000"/>
            <a:headEnd/>
            <a:tailEnd/>
          </a:ln>
          <a:effectLst/>
        </p:spPr>
        <p:txBody>
          <a:bodyPr wrap="none">
            <a:spAutoFit/>
          </a:bodyPr>
          <a:lstStyle/>
          <a:p>
            <a:pPr algn="ctr"/>
            <a:r>
              <a:rPr lang="en-US" sz="2000" b="1" dirty="0">
                <a:solidFill>
                  <a:srgbClr val="C00000"/>
                </a:solidFill>
              </a:rPr>
              <a:t>low transportation cost items:</a:t>
            </a:r>
          </a:p>
          <a:p>
            <a:pPr algn="ctr"/>
            <a:r>
              <a:rPr lang="en-US" sz="2000" b="1" dirty="0">
                <a:solidFill>
                  <a:srgbClr val="C00000"/>
                </a:solidFill>
              </a:rPr>
              <a:t>forestry, wheat</a:t>
            </a:r>
          </a:p>
        </p:txBody>
      </p:sp>
      <p:sp>
        <p:nvSpPr>
          <p:cNvPr id="147470" name="Line 14"/>
          <p:cNvSpPr>
            <a:spLocks noChangeShapeType="1"/>
          </p:cNvSpPr>
          <p:nvPr/>
        </p:nvSpPr>
        <p:spPr bwMode="auto">
          <a:xfrm flipH="1" flipV="1">
            <a:off x="3124200" y="4648200"/>
            <a:ext cx="2514600" cy="76200"/>
          </a:xfrm>
          <a:prstGeom prst="line">
            <a:avLst/>
          </a:prstGeom>
          <a:noFill/>
          <a:ln w="57150">
            <a:solidFill>
              <a:schemeClr val="bg1"/>
            </a:solidFill>
            <a:round/>
            <a:headEnd/>
            <a:tailEnd type="triangle" w="med" len="med"/>
          </a:ln>
          <a:effectLst/>
        </p:spPr>
        <p:txBody>
          <a:bodyPr/>
          <a:lstStyle/>
          <a:p>
            <a:endParaRPr lang="en-US"/>
          </a:p>
        </p:txBody>
      </p:sp>
      <p:sp>
        <p:nvSpPr>
          <p:cNvPr id="147471" name="Rectangle 15"/>
          <p:cNvSpPr>
            <a:spLocks noChangeArrowheads="1"/>
          </p:cNvSpPr>
          <p:nvPr/>
        </p:nvSpPr>
        <p:spPr bwMode="auto">
          <a:xfrm>
            <a:off x="6324600" y="6465888"/>
            <a:ext cx="2732088" cy="304800"/>
          </a:xfrm>
          <a:prstGeom prst="rect">
            <a:avLst/>
          </a:prstGeom>
          <a:noFill/>
          <a:ln w="9525">
            <a:noFill/>
            <a:miter lim="800000"/>
            <a:headEnd/>
            <a:tailEnd/>
          </a:ln>
          <a:effectLst/>
        </p:spPr>
        <p:txBody>
          <a:bodyPr anchor="b"/>
          <a:lstStyle/>
          <a:p>
            <a:pPr algn="r"/>
            <a:r>
              <a:rPr lang="en-US" sz="1800" dirty="0">
                <a:solidFill>
                  <a:schemeClr val="bg1"/>
                </a:solidFill>
              </a:rPr>
              <a:t>(pp. </a:t>
            </a:r>
            <a:r>
              <a:rPr lang="en-US" sz="1800" dirty="0" smtClean="0">
                <a:solidFill>
                  <a:schemeClr val="bg1"/>
                </a:solidFill>
              </a:rPr>
              <a:t>225-226)</a:t>
            </a:r>
            <a:endParaRPr lang="en-US" sz="1800" dirty="0">
              <a:solidFill>
                <a:schemeClr val="bg1"/>
              </a:solidFill>
            </a:endParaRPr>
          </a:p>
        </p:txBody>
      </p:sp>
    </p:spTree>
    <p:extLst>
      <p:ext uri="{BB962C8B-B14F-4D97-AF65-F5344CB8AC3E}">
        <p14:creationId xmlns:p14="http://schemas.microsoft.com/office/powerpoint/2010/main" val="133210709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4400" dirty="0" smtClean="0"/>
              <a:t>Things to consider about </a:t>
            </a:r>
            <a:br>
              <a:rPr lang="en-US" sz="4400" dirty="0" smtClean="0"/>
            </a:br>
            <a:r>
              <a:rPr lang="en-US" sz="4400" dirty="0" smtClean="0"/>
              <a:t>Von Thunen’s Model</a:t>
            </a:r>
            <a:endParaRPr lang="en-US" sz="4400" dirty="0"/>
          </a:p>
        </p:txBody>
      </p:sp>
      <p:sp>
        <p:nvSpPr>
          <p:cNvPr id="3" name="Content Placeholder 2"/>
          <p:cNvSpPr>
            <a:spLocks noGrp="1"/>
          </p:cNvSpPr>
          <p:nvPr>
            <p:ph sz="quarter" idx="1"/>
          </p:nvPr>
        </p:nvSpPr>
        <p:spPr/>
        <p:txBody>
          <a:bodyPr>
            <a:normAutofit fontScale="62500" lnSpcReduction="20000"/>
          </a:bodyPr>
          <a:lstStyle/>
          <a:p>
            <a:pPr>
              <a:buNone/>
            </a:pPr>
            <a:r>
              <a:rPr lang="en-US" sz="3800" dirty="0" smtClean="0"/>
              <a:t>	</a:t>
            </a:r>
            <a:r>
              <a:rPr lang="en-US" sz="3800" b="1" dirty="0" smtClean="0"/>
              <a:t>Von Thunen's model was created before industrialization and is based on the following limiting assumptions: </a:t>
            </a:r>
          </a:p>
          <a:p>
            <a:pPr lvl="1"/>
            <a:r>
              <a:rPr lang="en-US" sz="3800" dirty="0" smtClean="0"/>
              <a:t>The city is located centrally within an "Isolated State" which is self sufficient and has no external influences. </a:t>
            </a:r>
            <a:endParaRPr lang="en-US" sz="5900" dirty="0" smtClean="0"/>
          </a:p>
          <a:p>
            <a:pPr lvl="1"/>
            <a:r>
              <a:rPr lang="en-US" sz="3800" dirty="0" smtClean="0"/>
              <a:t>The Isolated State is surrounded by an unoccupied wilderness. </a:t>
            </a:r>
            <a:endParaRPr lang="en-US" sz="5900" dirty="0" smtClean="0"/>
          </a:p>
          <a:p>
            <a:pPr lvl="1"/>
            <a:r>
              <a:rPr lang="en-US" sz="3800" dirty="0" smtClean="0"/>
              <a:t>The land of the State is completely flat and has no rivers or mountains to interrupt the terrain. </a:t>
            </a:r>
            <a:endParaRPr lang="en-US" sz="5900" dirty="0" smtClean="0"/>
          </a:p>
          <a:p>
            <a:pPr lvl="1"/>
            <a:r>
              <a:rPr lang="en-US" sz="3800" dirty="0" smtClean="0"/>
              <a:t>The soil quality and climate are consistent throughout the State. </a:t>
            </a:r>
            <a:endParaRPr lang="en-US" sz="5900" dirty="0" smtClean="0"/>
          </a:p>
          <a:p>
            <a:pPr lvl="1"/>
            <a:r>
              <a:rPr lang="en-US" sz="3800" dirty="0" smtClean="0"/>
              <a:t>Farmers in the Isolated State transport their own goods to market via oxcart, across land, directly to the central city. Therefore, there are no roads. </a:t>
            </a:r>
            <a:endParaRPr lang="en-US" sz="5900" dirty="0" smtClean="0"/>
          </a:p>
          <a:p>
            <a:pPr lvl="1"/>
            <a:r>
              <a:rPr lang="en-US" sz="3800" dirty="0" smtClean="0"/>
              <a:t>Farmers act to maximize profits. </a:t>
            </a:r>
            <a:endParaRPr lang="en-US" sz="5900" dirty="0" smtClean="0"/>
          </a:p>
          <a:p>
            <a:pPr>
              <a:buNone/>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VonThunen</a:t>
            </a:r>
            <a:r>
              <a:rPr lang="en-US" dirty="0" smtClean="0"/>
              <a:t> applied to the U.S. </a:t>
            </a:r>
            <a:endParaRPr lang="en-US" dirty="0"/>
          </a:p>
        </p:txBody>
      </p:sp>
      <p:pic>
        <p:nvPicPr>
          <p:cNvPr id="4" name="Content Placeholder 3" descr="vonthunenusa.gif"/>
          <p:cNvPicPr>
            <a:picLocks noGrp="1" noChangeAspect="1"/>
          </p:cNvPicPr>
          <p:nvPr>
            <p:ph sz="quarter" idx="1"/>
          </p:nvPr>
        </p:nvPicPr>
        <p:blipFill>
          <a:blip r:embed="rId2" cstate="print"/>
          <a:stretch>
            <a:fillRect/>
          </a:stretch>
        </p:blipFill>
        <p:spPr>
          <a:xfrm>
            <a:off x="207092" y="1981200"/>
            <a:ext cx="8787581" cy="3352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b="1" dirty="0" smtClean="0">
                <a:solidFill>
                  <a:srgbClr val="C00000"/>
                </a:solidFill>
              </a:rPr>
              <a:t>Application of Von </a:t>
            </a:r>
            <a:r>
              <a:rPr lang="en-US" sz="3600" b="1" dirty="0" err="1" smtClean="0">
                <a:solidFill>
                  <a:srgbClr val="C00000"/>
                </a:solidFill>
              </a:rPr>
              <a:t>Thünen</a:t>
            </a:r>
            <a:r>
              <a:rPr lang="en-US" sz="3600" b="1" dirty="0" smtClean="0">
                <a:solidFill>
                  <a:srgbClr val="C00000"/>
                </a:solidFill>
              </a:rPr>
              <a:t> Model</a:t>
            </a:r>
          </a:p>
        </p:txBody>
      </p:sp>
      <p:sp>
        <p:nvSpPr>
          <p:cNvPr id="15363" name="Rectangle 3"/>
          <p:cNvSpPr>
            <a:spLocks noGrp="1" noChangeArrowheads="1"/>
          </p:cNvSpPr>
          <p:nvPr>
            <p:ph sz="quarter" idx="1"/>
          </p:nvPr>
        </p:nvSpPr>
        <p:spPr>
          <a:prstGeom prst="rect">
            <a:avLst/>
          </a:prstGeom>
        </p:spPr>
        <p:txBody>
          <a:bodyPr>
            <a:normAutofit lnSpcReduction="10000"/>
          </a:bodyPr>
          <a:lstStyle/>
          <a:p>
            <a:pPr eaLnBrk="1" hangingPunct="1">
              <a:lnSpc>
                <a:spcPct val="90000"/>
              </a:lnSpc>
            </a:pPr>
            <a:r>
              <a:rPr lang="en-US" sz="3200" b="1" dirty="0" smtClean="0">
                <a:solidFill>
                  <a:schemeClr val="tx1"/>
                </a:solidFill>
              </a:rPr>
              <a:t>Chinese village</a:t>
            </a:r>
          </a:p>
          <a:p>
            <a:pPr lvl="1" eaLnBrk="1" hangingPunct="1">
              <a:lnSpc>
                <a:spcPct val="90000"/>
              </a:lnSpc>
              <a:buFont typeface="Calibri" pitchFamily="1" charset="0"/>
              <a:buChar char="–"/>
            </a:pPr>
            <a:r>
              <a:rPr lang="en-US" sz="3200" b="1" dirty="0" smtClean="0">
                <a:solidFill>
                  <a:schemeClr val="tx1"/>
                </a:solidFill>
              </a:rPr>
              <a:t>Land improvement (by adding organic material) close to village </a:t>
            </a:r>
          </a:p>
          <a:p>
            <a:pPr lvl="1" eaLnBrk="1" hangingPunct="1">
              <a:lnSpc>
                <a:spcPct val="90000"/>
              </a:lnSpc>
              <a:buFont typeface="Calibri" pitchFamily="1" charset="0"/>
              <a:buChar char="–"/>
            </a:pPr>
            <a:r>
              <a:rPr lang="en-US" sz="3200" b="1" dirty="0" smtClean="0">
                <a:solidFill>
                  <a:schemeClr val="tx1"/>
                </a:solidFill>
              </a:rPr>
              <a:t>Land degradation (lots of pesticides and fewer conservation tactics) farther from village</a:t>
            </a:r>
          </a:p>
          <a:p>
            <a:pPr eaLnBrk="1" hangingPunct="1">
              <a:lnSpc>
                <a:spcPct val="90000"/>
              </a:lnSpc>
            </a:pPr>
            <a:r>
              <a:rPr lang="en-US" sz="3200" b="1" dirty="0" smtClean="0">
                <a:solidFill>
                  <a:schemeClr val="tx1"/>
                </a:solidFill>
              </a:rPr>
              <a:t>Wealthy countries</a:t>
            </a:r>
          </a:p>
          <a:p>
            <a:pPr lvl="1" eaLnBrk="1" hangingPunct="1">
              <a:lnSpc>
                <a:spcPct val="90000"/>
              </a:lnSpc>
            </a:pPr>
            <a:r>
              <a:rPr lang="en-US" sz="3200" b="1" dirty="0" smtClean="0">
                <a:solidFill>
                  <a:schemeClr val="tx1"/>
                </a:solidFill>
              </a:rPr>
              <a:t>Underlying principles on larger scale</a:t>
            </a:r>
          </a:p>
          <a:p>
            <a:pPr lvl="1" eaLnBrk="1" hangingPunct="1">
              <a:lnSpc>
                <a:spcPct val="90000"/>
              </a:lnSpc>
            </a:pPr>
            <a:r>
              <a:rPr lang="en-US" sz="3200" b="1" dirty="0" smtClean="0">
                <a:solidFill>
                  <a:schemeClr val="tx1"/>
                </a:solidFill>
              </a:rPr>
              <a:t>Use of faster, higher capacity transportation</a:t>
            </a:r>
          </a:p>
        </p:txBody>
      </p:sp>
    </p:spTree>
    <p:extLst>
      <p:ext uri="{BB962C8B-B14F-4D97-AF65-F5344CB8AC3E}">
        <p14:creationId xmlns:p14="http://schemas.microsoft.com/office/powerpoint/2010/main" val="410521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4000" dirty="0" smtClean="0">
                <a:effectLst>
                  <a:outerShdw blurRad="38100" dist="38100" dir="2700000" algn="tl">
                    <a:srgbClr val="000000"/>
                  </a:outerShdw>
                </a:effectLst>
                <a:latin typeface="MicrogrammaDMedExt" pitchFamily="34" charset="0"/>
              </a:rPr>
              <a:t>Boserup’s 5 stages of intensification</a:t>
            </a:r>
            <a:endParaRPr lang="en-US" sz="4000"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Boserup identified the theory that, as population increases, the food supply is adapted by farmers to meet the changing population (subsistence farmers increase the food supply through intensification of production)</a:t>
            </a:r>
          </a:p>
          <a:p>
            <a:r>
              <a:rPr lang="en-US" dirty="0" smtClean="0"/>
              <a:t>Her first proposal goes through 5 stages of intensification.</a:t>
            </a:r>
          </a:p>
          <a:p>
            <a:pPr marL="963613" lvl="1" indent="-514350">
              <a:buFont typeface="+mj-lt"/>
              <a:buAutoNum type="arabicPeriod"/>
            </a:pPr>
            <a:r>
              <a:rPr lang="en-US" dirty="0" smtClean="0"/>
              <a:t>Forest fallow – 2 years farmed, 20 years fallow to </a:t>
            </a:r>
            <a:r>
              <a:rPr lang="en-US" dirty="0" err="1" smtClean="0"/>
              <a:t>regrow</a:t>
            </a:r>
            <a:r>
              <a:rPr lang="en-US" dirty="0" smtClean="0"/>
              <a:t> forest</a:t>
            </a:r>
          </a:p>
          <a:p>
            <a:pPr marL="963613" lvl="1" indent="-514350">
              <a:buFont typeface="+mj-lt"/>
              <a:buAutoNum type="arabicPeriod"/>
            </a:pPr>
            <a:r>
              <a:rPr lang="en-US" dirty="0" smtClean="0"/>
              <a:t>Bush fallow – 8 years farmed, 10 years fallow to </a:t>
            </a:r>
            <a:r>
              <a:rPr lang="en-US" dirty="0" err="1" smtClean="0"/>
              <a:t>regrow</a:t>
            </a:r>
            <a:r>
              <a:rPr lang="en-US" dirty="0" smtClean="0"/>
              <a:t> small trees</a:t>
            </a:r>
          </a:p>
          <a:p>
            <a:pPr marL="963613" lvl="1" indent="-514350">
              <a:buFont typeface="+mj-lt"/>
              <a:buAutoNum type="arabicPeriod"/>
            </a:pPr>
            <a:r>
              <a:rPr lang="en-US" dirty="0" smtClean="0"/>
              <a:t>Short fallow – 2 years farmed, 2 years fallow to </a:t>
            </a:r>
            <a:r>
              <a:rPr lang="en-US" dirty="0" err="1" smtClean="0"/>
              <a:t>regrow</a:t>
            </a:r>
            <a:r>
              <a:rPr lang="en-US" dirty="0" smtClean="0"/>
              <a:t> grasses</a:t>
            </a:r>
          </a:p>
          <a:p>
            <a:pPr marL="963613" lvl="1" indent="-514350">
              <a:buFont typeface="+mj-lt"/>
              <a:buAutoNum type="arabicPeriod"/>
            </a:pPr>
            <a:r>
              <a:rPr lang="en-US" dirty="0" smtClean="0"/>
              <a:t>Annual cropping – Once a year farmed</a:t>
            </a:r>
          </a:p>
          <a:p>
            <a:pPr marL="963613" lvl="1" indent="-514350">
              <a:buFont typeface="+mj-lt"/>
              <a:buAutoNum type="arabicPeriod"/>
            </a:pPr>
            <a:r>
              <a:rPr lang="en-US" dirty="0" smtClean="0"/>
              <a:t>Multicropping – Several times a year, fields are never left fallow</a:t>
            </a:r>
          </a:p>
          <a:p>
            <a:pPr marL="660400" indent="-514350"/>
            <a:r>
              <a:rPr lang="en-US" dirty="0" smtClean="0"/>
              <a:t>The second manner in which production is increased is through the adoption of new farming methods and basic technology</a:t>
            </a:r>
          </a:p>
          <a:p>
            <a:pPr marL="660400" indent="-514350"/>
            <a:endParaRPr lang="en-US" dirty="0" smtClean="0"/>
          </a:p>
          <a:p>
            <a:pPr marL="963613" lvl="1" indent="-514350">
              <a:buFont typeface="+mj-lt"/>
              <a:buAutoNum type="arabicPeriod"/>
            </a:pPr>
            <a:endParaRPr lang="en-US" dirty="0" smtClean="0"/>
          </a:p>
          <a:p>
            <a:pPr marL="963613" lvl="1" indent="-514350">
              <a:buFont typeface="+mj-lt"/>
              <a:buAutoNum type="arabicPeriod"/>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style>
          <a:lnRef idx="1">
            <a:schemeClr val="accent2"/>
          </a:lnRef>
          <a:fillRef idx="2">
            <a:schemeClr val="accent2"/>
          </a:fillRef>
          <a:effectRef idx="1">
            <a:schemeClr val="accent2"/>
          </a:effectRef>
          <a:fontRef idx="minor">
            <a:schemeClr val="dk1"/>
          </a:fontRef>
        </p:style>
        <p:txBody>
          <a:bodyPr/>
          <a:lstStyle/>
          <a:p>
            <a:pPr algn="ctr"/>
            <a:r>
              <a:rPr lang="en-US" dirty="0" smtClean="0"/>
              <a:t>U.S. Government Policies</a:t>
            </a:r>
            <a:endParaRPr lang="en-US" dirty="0"/>
          </a:p>
        </p:txBody>
      </p:sp>
      <p:sp>
        <p:nvSpPr>
          <p:cNvPr id="3" name="Content Placeholder 2"/>
          <p:cNvSpPr>
            <a:spLocks noGrp="1"/>
          </p:cNvSpPr>
          <p:nvPr>
            <p:ph sz="quarter" idx="1"/>
          </p:nvPr>
        </p:nvSpPr>
        <p:spPr>
          <a:xfrm>
            <a:off x="457200" y="1371600"/>
            <a:ext cx="7467600" cy="4525963"/>
          </a:xfrm>
        </p:spPr>
        <p:txBody>
          <a:bodyPr>
            <a:normAutofit/>
          </a:bodyPr>
          <a:lstStyle/>
          <a:p>
            <a:r>
              <a:rPr lang="en-US" dirty="0" smtClean="0"/>
              <a:t>Farmers are encouraged to avoid producing crops that are in excess supply</a:t>
            </a:r>
          </a:p>
          <a:p>
            <a:r>
              <a:rPr lang="en-US" dirty="0" smtClean="0"/>
              <a:t>Planting fallow crops that restore nutrients to the soil and help hold the soil</a:t>
            </a:r>
          </a:p>
          <a:p>
            <a:r>
              <a:rPr lang="en-US" dirty="0" smtClean="0"/>
              <a:t>Pays farmers when the difference between the market price and the target price</a:t>
            </a:r>
          </a:p>
          <a:p>
            <a:r>
              <a:rPr lang="en-US" dirty="0" smtClean="0"/>
              <a:t>Government buys surplus foods and sells or donates it to foreign government</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762000"/>
          </a:xfrm>
        </p:spPr>
        <p:txBody>
          <a:bodyPr>
            <a:normAutofit/>
          </a:bodyPr>
          <a:lstStyle/>
          <a:p>
            <a:r>
              <a:rPr lang="en-US"/>
              <a:t>Grain Importers &amp; Exporters</a:t>
            </a:r>
          </a:p>
        </p:txBody>
      </p:sp>
      <p:pic>
        <p:nvPicPr>
          <p:cNvPr id="25607" name="Picture 7"/>
          <p:cNvPicPr>
            <a:picLocks noGrp="1" noChangeAspect="1" noChangeArrowheads="1"/>
          </p:cNvPicPr>
          <p:nvPr>
            <p:ph sz="quarter" idx="1"/>
          </p:nvPr>
        </p:nvPicPr>
        <p:blipFill>
          <a:blip r:embed="rId2" cstate="print"/>
          <a:srcRect/>
          <a:stretch>
            <a:fillRect/>
          </a:stretch>
        </p:blipFill>
        <p:spPr>
          <a:xfrm>
            <a:off x="762000" y="1447800"/>
            <a:ext cx="7696200" cy="4429125"/>
          </a:xfrm>
        </p:spPr>
      </p:pic>
      <p:sp>
        <p:nvSpPr>
          <p:cNvPr id="25605" name="Text Box 5"/>
          <p:cNvSpPr txBox="1">
            <a:spLocks noChangeArrowheads="1"/>
          </p:cNvSpPr>
          <p:nvPr/>
        </p:nvSpPr>
        <p:spPr bwMode="auto">
          <a:xfrm>
            <a:off x="457200" y="6172200"/>
            <a:ext cx="8248650" cy="336550"/>
          </a:xfrm>
          <a:prstGeom prst="rect">
            <a:avLst/>
          </a:prstGeom>
          <a:noFill/>
          <a:ln w="9525">
            <a:noFill/>
            <a:miter lim="800000"/>
            <a:headEnd/>
            <a:tailEnd/>
          </a:ln>
          <a:effectLst/>
        </p:spPr>
        <p:txBody>
          <a:bodyPr wrap="none">
            <a:spAutoFit/>
          </a:bodyPr>
          <a:lstStyle/>
          <a:p>
            <a:pPr marL="1027113" indent="-1027113"/>
            <a:r>
              <a:rPr lang="en-US"/>
              <a:t>Fig. 10-15: Most countries are net importers of grain.  The U.S. is the largest net exporter.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World Importing and Exporting</a:t>
            </a:r>
            <a:endParaRPr lang="en-US" dirty="0"/>
          </a:p>
        </p:txBody>
      </p:sp>
      <p:sp>
        <p:nvSpPr>
          <p:cNvPr id="5" name="Text Placeholder 4"/>
          <p:cNvSpPr>
            <a:spLocks noGrp="1"/>
          </p:cNvSpPr>
          <p:nvPr>
            <p:ph type="body" idx="1"/>
          </p:nvPr>
        </p:nvSpPr>
        <p:spPr/>
        <p:txBody>
          <a:bodyPr/>
          <a:lstStyle/>
          <a:p>
            <a:r>
              <a:rPr lang="en-US" dirty="0" smtClean="0"/>
              <a:t>Top Grain Exporters</a:t>
            </a:r>
            <a:endParaRPr lang="en-US" dirty="0"/>
          </a:p>
        </p:txBody>
      </p:sp>
      <p:sp>
        <p:nvSpPr>
          <p:cNvPr id="7" name="Text Placeholder 6"/>
          <p:cNvSpPr>
            <a:spLocks noGrp="1"/>
          </p:cNvSpPr>
          <p:nvPr>
            <p:ph type="body" sz="half" idx="3"/>
          </p:nvPr>
        </p:nvSpPr>
        <p:spPr/>
        <p:txBody>
          <a:bodyPr/>
          <a:lstStyle/>
          <a:p>
            <a:r>
              <a:rPr lang="en-US" dirty="0" smtClean="0"/>
              <a:t>Top Grain Importers</a:t>
            </a:r>
            <a:endParaRPr lang="en-US" dirty="0"/>
          </a:p>
        </p:txBody>
      </p:sp>
      <p:sp>
        <p:nvSpPr>
          <p:cNvPr id="6" name="Content Placeholder 5"/>
          <p:cNvSpPr>
            <a:spLocks noGrp="1"/>
          </p:cNvSpPr>
          <p:nvPr>
            <p:ph sz="half" idx="2"/>
          </p:nvPr>
        </p:nvSpPr>
        <p:spPr/>
        <p:txBody>
          <a:bodyPr/>
          <a:lstStyle/>
          <a:p>
            <a:r>
              <a:rPr lang="en-US" dirty="0" smtClean="0"/>
              <a:t>S and SE Asia </a:t>
            </a:r>
          </a:p>
          <a:p>
            <a:pPr lvl="1"/>
            <a:r>
              <a:rPr lang="en-US" dirty="0" smtClean="0"/>
              <a:t>Thailand-esp. rice</a:t>
            </a:r>
          </a:p>
          <a:p>
            <a:pPr lvl="1"/>
            <a:r>
              <a:rPr lang="en-US" dirty="0" smtClean="0"/>
              <a:t>India</a:t>
            </a:r>
          </a:p>
          <a:p>
            <a:pPr lvl="1"/>
            <a:r>
              <a:rPr lang="en-US" dirty="0" smtClean="0"/>
              <a:t>Vietnam and Pakistan</a:t>
            </a:r>
          </a:p>
          <a:p>
            <a:r>
              <a:rPr lang="en-US" dirty="0" smtClean="0"/>
              <a:t>U.S.-3</a:t>
            </a:r>
            <a:r>
              <a:rPr lang="en-US" baseline="30000" dirty="0" smtClean="0"/>
              <a:t>rd</a:t>
            </a:r>
            <a:r>
              <a:rPr lang="en-US" dirty="0" smtClean="0"/>
              <a:t> total, but #1 in wheat exports</a:t>
            </a:r>
            <a:endParaRPr lang="en-US" dirty="0"/>
          </a:p>
        </p:txBody>
      </p:sp>
      <p:sp>
        <p:nvSpPr>
          <p:cNvPr id="8" name="Content Placeholder 7"/>
          <p:cNvSpPr>
            <a:spLocks noGrp="1"/>
          </p:cNvSpPr>
          <p:nvPr>
            <p:ph sz="half" idx="4"/>
          </p:nvPr>
        </p:nvSpPr>
        <p:spPr/>
        <p:txBody>
          <a:bodyPr/>
          <a:lstStyle/>
          <a:p>
            <a:r>
              <a:rPr lang="en-US" dirty="0" smtClean="0"/>
              <a:t>SW Africa and N. Africa</a:t>
            </a:r>
          </a:p>
          <a:p>
            <a:r>
              <a:rPr lang="en-US" dirty="0" smtClean="0"/>
              <a:t>Saudi Arabia</a:t>
            </a:r>
          </a:p>
          <a:p>
            <a:r>
              <a:rPr lang="en-US" dirty="0" smtClean="0"/>
              <a:t>Sub-Saharan Africa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609600"/>
            <a:ext cx="3810000" cy="2209800"/>
          </a:xfrm>
        </p:spPr>
        <p:txBody>
          <a:bodyPr/>
          <a:lstStyle/>
          <a:p>
            <a:r>
              <a:rPr lang="en-US" sz="3800"/>
              <a:t>Undernourished Proportion</a:t>
            </a:r>
            <a:endParaRPr lang="en-US"/>
          </a:p>
        </p:txBody>
      </p:sp>
      <p:pic>
        <p:nvPicPr>
          <p:cNvPr id="44036" name="Picture 4"/>
          <p:cNvPicPr>
            <a:picLocks noGrp="1" noChangeAspect="1" noChangeArrowheads="1"/>
          </p:cNvPicPr>
          <p:nvPr>
            <p:ph sz="quarter" idx="1"/>
          </p:nvPr>
        </p:nvPicPr>
        <p:blipFill>
          <a:blip r:embed="rId2" cstate="print"/>
          <a:srcRect/>
          <a:stretch>
            <a:fillRect/>
          </a:stretch>
        </p:blipFill>
        <p:spPr>
          <a:xfrm>
            <a:off x="4191000" y="685800"/>
            <a:ext cx="4699000" cy="5410200"/>
          </a:xfrm>
        </p:spPr>
      </p:pic>
      <p:sp>
        <p:nvSpPr>
          <p:cNvPr id="44037" name="Text Box 5"/>
          <p:cNvSpPr txBox="1">
            <a:spLocks noChangeArrowheads="1"/>
          </p:cNvSpPr>
          <p:nvPr/>
        </p:nvSpPr>
        <p:spPr bwMode="auto">
          <a:xfrm>
            <a:off x="365125" y="4403725"/>
            <a:ext cx="3597275" cy="1558925"/>
          </a:xfrm>
          <a:prstGeom prst="rect">
            <a:avLst/>
          </a:prstGeom>
          <a:noFill/>
          <a:ln w="9525">
            <a:noFill/>
            <a:miter lim="800000"/>
            <a:headEnd/>
            <a:tailEnd/>
          </a:ln>
          <a:effectLst/>
        </p:spPr>
        <p:txBody>
          <a:bodyPr>
            <a:spAutoFit/>
          </a:bodyPr>
          <a:lstStyle/>
          <a:p>
            <a:pPr marL="571500" indent="-571500"/>
            <a:r>
              <a:rPr lang="en-US"/>
              <a:t>Fig. 10-16: The proportion of under-nourished population has declined in most LDCs, but is much higher in sub-Saharan Africa than in other areas of the world.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8001000" cy="762000"/>
          </a:xfrm>
        </p:spPr>
        <p:txBody>
          <a:bodyPr>
            <a:normAutofit/>
          </a:bodyPr>
          <a:lstStyle/>
          <a:p>
            <a:r>
              <a:rPr lang="en-US"/>
              <a:t>Economic Issues of Agriculture</a:t>
            </a:r>
          </a:p>
        </p:txBody>
      </p:sp>
      <p:sp>
        <p:nvSpPr>
          <p:cNvPr id="6147" name="Rectangle 3"/>
          <p:cNvSpPr>
            <a:spLocks noGrp="1" noChangeArrowheads="1"/>
          </p:cNvSpPr>
          <p:nvPr>
            <p:ph sz="quarter" idx="1"/>
          </p:nvPr>
        </p:nvSpPr>
        <p:spPr>
          <a:xfrm>
            <a:off x="533400" y="1600200"/>
            <a:ext cx="8001000" cy="4572000"/>
          </a:xfrm>
        </p:spPr>
        <p:txBody>
          <a:bodyPr>
            <a:normAutofit lnSpcReduction="10000"/>
          </a:bodyPr>
          <a:lstStyle/>
          <a:p>
            <a:r>
              <a:rPr lang="en-US" dirty="0"/>
              <a:t>Challenges for commercial farmers</a:t>
            </a:r>
          </a:p>
          <a:p>
            <a:pPr lvl="1"/>
            <a:r>
              <a:rPr lang="en-US" dirty="0"/>
              <a:t>Overproduction</a:t>
            </a:r>
          </a:p>
          <a:p>
            <a:pPr lvl="1"/>
            <a:r>
              <a:rPr lang="en-US" dirty="0"/>
              <a:t>Sustainable agriculture</a:t>
            </a:r>
          </a:p>
          <a:p>
            <a:endParaRPr lang="en-US" sz="800" dirty="0"/>
          </a:p>
          <a:p>
            <a:r>
              <a:rPr lang="en-US" dirty="0"/>
              <a:t>Challenges for subsistence farmers</a:t>
            </a:r>
          </a:p>
          <a:p>
            <a:pPr lvl="1"/>
            <a:r>
              <a:rPr lang="en-US" dirty="0"/>
              <a:t>Population growth</a:t>
            </a:r>
          </a:p>
          <a:p>
            <a:pPr lvl="1"/>
            <a:r>
              <a:rPr lang="en-US" dirty="0"/>
              <a:t>International trade</a:t>
            </a:r>
          </a:p>
          <a:p>
            <a:endParaRPr lang="en-US" sz="800" dirty="0"/>
          </a:p>
          <a:p>
            <a:r>
              <a:rPr lang="en-US" dirty="0"/>
              <a:t>Increasing food </a:t>
            </a:r>
            <a:r>
              <a:rPr lang="en-US" dirty="0" smtClean="0"/>
              <a:t>supply</a:t>
            </a:r>
          </a:p>
          <a:p>
            <a:pPr lvl="1"/>
            <a:r>
              <a:rPr lang="en-US" dirty="0" smtClean="0"/>
              <a:t>Oceans</a:t>
            </a:r>
          </a:p>
          <a:p>
            <a:pPr lvl="1"/>
            <a:r>
              <a:rPr lang="en-US" dirty="0" smtClean="0"/>
              <a:t>High Protein Cereals</a:t>
            </a:r>
          </a:p>
          <a:p>
            <a:pPr lvl="1"/>
            <a:r>
              <a:rPr lang="en-US" dirty="0" smtClean="0"/>
              <a:t>Improved Palatability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Caloric intake</a:t>
            </a:r>
          </a:p>
        </p:txBody>
      </p:sp>
      <p:sp>
        <p:nvSpPr>
          <p:cNvPr id="3075" name="Rectangle 3"/>
          <p:cNvSpPr>
            <a:spLocks noGrp="1" noChangeArrowheads="1"/>
          </p:cNvSpPr>
          <p:nvPr>
            <p:ph sz="quarter" idx="1"/>
          </p:nvPr>
        </p:nvSpPr>
        <p:spPr/>
        <p:txBody>
          <a:bodyPr/>
          <a:lstStyle/>
          <a:p>
            <a:pPr marL="990600" lvl="1" indent="-533400" eaLnBrk="1" hangingPunct="1"/>
            <a:r>
              <a:rPr lang="en-US" smtClean="0"/>
              <a:t>most of world’s people have an adequate supply of calories</a:t>
            </a:r>
          </a:p>
          <a:p>
            <a:pPr marL="990600" lvl="1" indent="-533400" eaLnBrk="1" hangingPunct="1"/>
            <a:r>
              <a:rPr lang="en-US" smtClean="0"/>
              <a:t>the five concentrations have a calorie supply called well above adequate -120%</a:t>
            </a:r>
          </a:p>
          <a:p>
            <a:pPr marL="990600" lvl="1" indent="-533400" eaLnBrk="1" hangingPunct="1"/>
            <a:r>
              <a:rPr lang="en-US" smtClean="0"/>
              <a:t>outside of Africa only Haiti and Afghanistan show serious malnutrition</a:t>
            </a:r>
          </a:p>
          <a:p>
            <a:pPr marL="990600" lvl="1" indent="-533400" eaLnBrk="1" hangingPunct="1"/>
            <a:r>
              <a:rPr lang="en-US" smtClean="0"/>
              <a:t>many states in central and east Africa show malnutrition</a:t>
            </a:r>
          </a:p>
          <a:p>
            <a:pPr marL="609600" indent="-609600" eaLnBrk="1" hangingPunct="1"/>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alories"/>
          <p:cNvPicPr>
            <a:picLocks noChangeAspect="1" noChangeArrowheads="1"/>
          </p:cNvPicPr>
          <p:nvPr/>
        </p:nvPicPr>
        <p:blipFill>
          <a:blip r:embed="rId3" cstate="print"/>
          <a:srcRect/>
          <a:stretch>
            <a:fillRect/>
          </a:stretch>
        </p:blipFill>
        <p:spPr bwMode="auto">
          <a:xfrm>
            <a:off x="0" y="0"/>
            <a:ext cx="9144000" cy="574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3600" b="1" dirty="0" smtClean="0">
                <a:solidFill>
                  <a:schemeClr val="tx1"/>
                </a:solidFill>
              </a:rPr>
              <a:t>Third Agriculture Revolution</a:t>
            </a:r>
            <a:br>
              <a:rPr lang="en-US" sz="3600" b="1" dirty="0" smtClean="0">
                <a:solidFill>
                  <a:schemeClr val="tx1"/>
                </a:solidFill>
              </a:rPr>
            </a:br>
            <a:r>
              <a:rPr lang="en-US" sz="3600" b="1" dirty="0" smtClean="0">
                <a:solidFill>
                  <a:srgbClr val="009900"/>
                </a:solidFill>
              </a:rPr>
              <a:t>(Green Revolution)</a:t>
            </a:r>
          </a:p>
        </p:txBody>
      </p:sp>
      <p:sp>
        <p:nvSpPr>
          <p:cNvPr id="16387" name="Rectangle 3"/>
          <p:cNvSpPr>
            <a:spLocks noGrp="1" noChangeArrowheads="1"/>
          </p:cNvSpPr>
          <p:nvPr>
            <p:ph sz="quarter" idx="1"/>
          </p:nvPr>
        </p:nvSpPr>
        <p:spPr>
          <a:xfrm>
            <a:off x="304800" y="1600200"/>
            <a:ext cx="8610600" cy="5105400"/>
          </a:xfrm>
          <a:prstGeom prst="rect">
            <a:avLst/>
          </a:prstGeom>
        </p:spPr>
        <p:txBody>
          <a:bodyPr/>
          <a:lstStyle/>
          <a:p>
            <a:pPr eaLnBrk="1" hangingPunct="1">
              <a:lnSpc>
                <a:spcPct val="90000"/>
              </a:lnSpc>
            </a:pPr>
            <a:r>
              <a:rPr lang="en-US" sz="2400" b="1" dirty="0" smtClean="0">
                <a:solidFill>
                  <a:schemeClr val="tx1"/>
                </a:solidFill>
              </a:rPr>
              <a:t>Began in U.S. Midwest, then applied to less wealthy countries</a:t>
            </a:r>
          </a:p>
          <a:p>
            <a:pPr eaLnBrk="1" hangingPunct="1">
              <a:lnSpc>
                <a:spcPct val="90000"/>
              </a:lnSpc>
            </a:pPr>
            <a:r>
              <a:rPr lang="en-US" sz="2400" b="1" dirty="0" smtClean="0">
                <a:solidFill>
                  <a:schemeClr val="tx1"/>
                </a:solidFill>
              </a:rPr>
              <a:t>Invention of high-yield grains, especially rice, with goal of reducing hunger  </a:t>
            </a:r>
          </a:p>
          <a:p>
            <a:pPr lvl="1" eaLnBrk="1" hangingPunct="1">
              <a:lnSpc>
                <a:spcPct val="90000"/>
              </a:lnSpc>
            </a:pPr>
            <a:r>
              <a:rPr lang="en-US" sz="2400" b="1" dirty="0" smtClean="0">
                <a:solidFill>
                  <a:schemeClr val="tx1"/>
                </a:solidFill>
              </a:rPr>
              <a:t>Increased production of rice</a:t>
            </a:r>
          </a:p>
          <a:p>
            <a:pPr lvl="1" eaLnBrk="1" hangingPunct="1">
              <a:lnSpc>
                <a:spcPct val="90000"/>
              </a:lnSpc>
            </a:pPr>
            <a:r>
              <a:rPr lang="en-US" sz="2400" b="1" dirty="0" smtClean="0">
                <a:solidFill>
                  <a:schemeClr val="tx1"/>
                </a:solidFill>
              </a:rPr>
              <a:t>New varieties of wheat and corn</a:t>
            </a:r>
          </a:p>
          <a:p>
            <a:pPr lvl="1" eaLnBrk="1" hangingPunct="1">
              <a:lnSpc>
                <a:spcPct val="90000"/>
              </a:lnSpc>
            </a:pPr>
            <a:r>
              <a:rPr lang="en-US" sz="2400" b="1" dirty="0" smtClean="0">
                <a:solidFill>
                  <a:schemeClr val="tx1"/>
                </a:solidFill>
              </a:rPr>
              <a:t>Reduced famines due to crop failure </a:t>
            </a:r>
          </a:p>
          <a:p>
            <a:pPr lvl="1" eaLnBrk="1" hangingPunct="1">
              <a:lnSpc>
                <a:spcPct val="90000"/>
              </a:lnSpc>
            </a:pPr>
            <a:r>
              <a:rPr lang="en-US" sz="2400" b="1" dirty="0" smtClean="0">
                <a:solidFill>
                  <a:schemeClr val="tx1"/>
                </a:solidFill>
              </a:rPr>
              <a:t>Most famines today due to political problems</a:t>
            </a:r>
          </a:p>
          <a:p>
            <a:pPr lvl="1" eaLnBrk="1" hangingPunct="1">
              <a:lnSpc>
                <a:spcPct val="90000"/>
              </a:lnSpc>
            </a:pPr>
            <a:r>
              <a:rPr lang="en-US" sz="2400" b="1" dirty="0" smtClean="0">
                <a:solidFill>
                  <a:schemeClr val="tx1"/>
                </a:solidFill>
              </a:rPr>
              <a:t>Impact (in terms of hunger) greatest where rice is produced</a:t>
            </a:r>
          </a:p>
          <a:p>
            <a:pPr lvl="1" eaLnBrk="1" hangingPunct="1">
              <a:lnSpc>
                <a:spcPct val="90000"/>
              </a:lnSpc>
              <a:buFontTx/>
              <a:buNone/>
            </a:pPr>
            <a:endParaRPr lang="en-US" sz="2400" b="1" dirty="0" smtClean="0">
              <a:solidFill>
                <a:srgbClr val="663300"/>
              </a:solidFill>
            </a:endParaRPr>
          </a:p>
        </p:txBody>
      </p:sp>
    </p:spTree>
    <p:extLst>
      <p:ext uri="{BB962C8B-B14F-4D97-AF65-F5344CB8AC3E}">
        <p14:creationId xmlns:p14="http://schemas.microsoft.com/office/powerpoint/2010/main" val="863373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6225" y="228601"/>
            <a:ext cx="8591550" cy="533400"/>
          </a:xfrm>
        </p:spPr>
        <p:txBody>
          <a:bodyPr>
            <a:normAutofit fontScale="90000"/>
          </a:bodyPr>
          <a:lstStyle/>
          <a:p>
            <a:pPr eaLnBrk="1" hangingPunct="1"/>
            <a:r>
              <a:rPr lang="en-US" sz="3600" b="1" dirty="0" smtClean="0">
                <a:solidFill>
                  <a:schemeClr val="tx1"/>
                </a:solidFill>
              </a:rPr>
              <a:t>Opposition to </a:t>
            </a:r>
            <a:r>
              <a:rPr lang="en-US" sz="3600" b="1" dirty="0" smtClean="0">
                <a:solidFill>
                  <a:srgbClr val="009900"/>
                </a:solidFill>
              </a:rPr>
              <a:t>Green Revolution</a:t>
            </a:r>
          </a:p>
        </p:txBody>
      </p:sp>
      <p:sp>
        <p:nvSpPr>
          <p:cNvPr id="18435" name="Rectangle 3"/>
          <p:cNvSpPr>
            <a:spLocks noGrp="1" noChangeArrowheads="1"/>
          </p:cNvSpPr>
          <p:nvPr>
            <p:ph sz="quarter" idx="1"/>
          </p:nvPr>
        </p:nvSpPr>
        <p:spPr>
          <a:xfrm>
            <a:off x="228600" y="1447800"/>
            <a:ext cx="8686800" cy="5257800"/>
          </a:xfrm>
          <a:prstGeom prst="rect">
            <a:avLst/>
          </a:prstGeom>
        </p:spPr>
        <p:txBody>
          <a:bodyPr/>
          <a:lstStyle/>
          <a:p>
            <a:pPr eaLnBrk="1" hangingPunct="1"/>
            <a:r>
              <a:rPr lang="en-US" sz="3200" b="1" dirty="0" smtClean="0">
                <a:solidFill>
                  <a:schemeClr val="tx1"/>
                </a:solidFill>
              </a:rPr>
              <a:t>Vulnerability to pests</a:t>
            </a:r>
          </a:p>
          <a:p>
            <a:pPr eaLnBrk="1" hangingPunct="1"/>
            <a:r>
              <a:rPr lang="en-US" sz="3200" b="1" dirty="0" smtClean="0">
                <a:solidFill>
                  <a:schemeClr val="tx1"/>
                </a:solidFill>
              </a:rPr>
              <a:t>Soil erosion </a:t>
            </a:r>
          </a:p>
          <a:p>
            <a:pPr eaLnBrk="1" hangingPunct="1"/>
            <a:r>
              <a:rPr lang="en-US" sz="3200" b="1" dirty="0" smtClean="0">
                <a:solidFill>
                  <a:schemeClr val="tx1"/>
                </a:solidFill>
              </a:rPr>
              <a:t>Water shortages</a:t>
            </a:r>
          </a:p>
          <a:p>
            <a:pPr eaLnBrk="1" hangingPunct="1"/>
            <a:r>
              <a:rPr lang="en-US" sz="3200" b="1" dirty="0" smtClean="0">
                <a:solidFill>
                  <a:schemeClr val="tx1"/>
                </a:solidFill>
              </a:rPr>
              <a:t>Micronutrient deficiencies</a:t>
            </a:r>
          </a:p>
          <a:p>
            <a:pPr eaLnBrk="1" hangingPunct="1"/>
            <a:r>
              <a:rPr lang="en-US" sz="3200" b="1" dirty="0" smtClean="0">
                <a:solidFill>
                  <a:schemeClr val="tx1"/>
                </a:solidFill>
              </a:rPr>
              <a:t>Dependency on chemicals for production</a:t>
            </a:r>
          </a:p>
          <a:p>
            <a:pPr eaLnBrk="1" hangingPunct="1"/>
            <a:r>
              <a:rPr lang="en-US" sz="3200" b="1" dirty="0" smtClean="0">
                <a:solidFill>
                  <a:schemeClr val="tx1"/>
                </a:solidFill>
              </a:rPr>
              <a:t>Loss of control over seeds</a:t>
            </a:r>
          </a:p>
          <a:p>
            <a:pPr eaLnBrk="1" hangingPunct="1"/>
            <a:r>
              <a:rPr lang="en-US" sz="3200" b="1" dirty="0" smtClean="0">
                <a:solidFill>
                  <a:schemeClr val="tx1"/>
                </a:solidFill>
              </a:rPr>
              <a:t>Genetically modified (GM) crops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799" y="685800"/>
            <a:ext cx="37242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887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Genetically Modified Organisms (GMOs)</a:t>
            </a:r>
            <a:endParaRPr lang="en-US" dirty="0"/>
          </a:p>
        </p:txBody>
      </p:sp>
      <p:sp>
        <p:nvSpPr>
          <p:cNvPr id="4" name="Text Placeholder 3"/>
          <p:cNvSpPr>
            <a:spLocks noGrp="1"/>
          </p:cNvSpPr>
          <p:nvPr>
            <p:ph type="body" idx="1"/>
          </p:nvPr>
        </p:nvSpPr>
        <p:spPr/>
        <p:txBody>
          <a:bodyPr/>
          <a:lstStyle/>
          <a:p>
            <a:pPr algn="ctr"/>
            <a:r>
              <a:rPr lang="en-US" dirty="0" smtClean="0"/>
              <a:t>Pros of GMOs</a:t>
            </a:r>
            <a:endParaRPr lang="en-US" dirty="0"/>
          </a:p>
        </p:txBody>
      </p:sp>
      <p:sp>
        <p:nvSpPr>
          <p:cNvPr id="6" name="Text Placeholder 5"/>
          <p:cNvSpPr>
            <a:spLocks noGrp="1"/>
          </p:cNvSpPr>
          <p:nvPr>
            <p:ph type="body" sz="half" idx="3"/>
          </p:nvPr>
        </p:nvSpPr>
        <p:spPr/>
        <p:txBody>
          <a:bodyPr/>
          <a:lstStyle/>
          <a:p>
            <a:pPr algn="ctr"/>
            <a:r>
              <a:rPr lang="en-US" dirty="0" smtClean="0"/>
              <a:t>Cons of GMOs</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Longer shelf life</a:t>
            </a:r>
          </a:p>
          <a:p>
            <a:r>
              <a:rPr lang="en-US" dirty="0" smtClean="0"/>
              <a:t>Lower calories/sat. fats</a:t>
            </a:r>
          </a:p>
          <a:p>
            <a:r>
              <a:rPr lang="en-US" dirty="0" smtClean="0"/>
              <a:t>Use fewer pesticides, herbicides &amp; fertilizers</a:t>
            </a:r>
          </a:p>
          <a:p>
            <a:r>
              <a:rPr lang="en-US" dirty="0" smtClean="0"/>
              <a:t>Add vitamins &amp; minerals</a:t>
            </a:r>
          </a:p>
          <a:p>
            <a:r>
              <a:rPr lang="en-US" dirty="0" smtClean="0"/>
              <a:t>Reduces land degradation, enables use of no-till agric.</a:t>
            </a:r>
          </a:p>
          <a:p>
            <a:r>
              <a:rPr lang="en-US" dirty="0" smtClean="0"/>
              <a:t>Increases yield 5-8%</a:t>
            </a:r>
          </a:p>
          <a:p>
            <a:r>
              <a:rPr lang="en-US" dirty="0" smtClean="0"/>
              <a:t>Could feed expanding pop.</a:t>
            </a:r>
            <a:endParaRPr lang="en-US" dirty="0"/>
          </a:p>
        </p:txBody>
      </p:sp>
      <p:sp>
        <p:nvSpPr>
          <p:cNvPr id="7" name="Content Placeholder 6"/>
          <p:cNvSpPr>
            <a:spLocks noGrp="1"/>
          </p:cNvSpPr>
          <p:nvPr>
            <p:ph sz="half" idx="4"/>
          </p:nvPr>
        </p:nvSpPr>
        <p:spPr>
          <a:xfrm>
            <a:off x="4800600" y="2247900"/>
            <a:ext cx="4191000" cy="3886200"/>
          </a:xfrm>
        </p:spPr>
        <p:txBody>
          <a:bodyPr/>
          <a:lstStyle/>
          <a:p>
            <a:r>
              <a:rPr lang="en-US" dirty="0" smtClean="0"/>
              <a:t>Could introduce new allergens</a:t>
            </a:r>
          </a:p>
          <a:p>
            <a:r>
              <a:rPr lang="en-US" dirty="0" smtClean="0"/>
              <a:t>Hurts small farmers</a:t>
            </a:r>
          </a:p>
          <a:p>
            <a:r>
              <a:rPr lang="en-US" dirty="0" smtClean="0"/>
              <a:t>Expensive for poor LDC farms</a:t>
            </a:r>
          </a:p>
          <a:p>
            <a:r>
              <a:rPr lang="en-US" dirty="0" smtClean="0"/>
              <a:t>Furthers our reliance on monocultures</a:t>
            </a:r>
          </a:p>
          <a:p>
            <a:r>
              <a:rPr lang="en-US" dirty="0" smtClean="0"/>
              <a:t>Could harm wildlife</a:t>
            </a:r>
          </a:p>
          <a:p>
            <a:r>
              <a:rPr lang="en-US" dirty="0" smtClean="0"/>
              <a:t>Predicting evolution of super weeds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Genetically Engineered Crops</a:t>
            </a:r>
          </a:p>
        </p:txBody>
      </p:sp>
      <p:sp>
        <p:nvSpPr>
          <p:cNvPr id="38915" name="Rectangle 3"/>
          <p:cNvSpPr>
            <a:spLocks noGrp="1" noChangeArrowheads="1"/>
          </p:cNvSpPr>
          <p:nvPr>
            <p:ph sz="quarter" idx="1"/>
          </p:nvPr>
        </p:nvSpPr>
        <p:spPr/>
        <p:txBody>
          <a:bodyPr/>
          <a:lstStyle/>
          <a:p>
            <a:pPr eaLnBrk="1" hangingPunct="1"/>
            <a:r>
              <a:rPr lang="en-US" dirty="0" smtClean="0"/>
              <a:t>U.S. farmers have rapidly adopted genetically engineered (GE) soybeans, cotton, and corn with herbicide tolerance (HT) and/or insect resistance (Bt) traits over the 12-year period following commercial introduction </a:t>
            </a:r>
          </a:p>
          <a:p>
            <a:pPr eaLnBrk="1" hangingPunct="1"/>
            <a:r>
              <a:rPr lang="en-US" dirty="0" smtClean="0"/>
              <a:t>Round-Up Ready (GM seeds) Seeds survive herbicides and insecticides, but weeds become resistant, it contributes to bad soil and water quality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4000" smtClean="0"/>
              <a:t>Industrial crops best suited to GE</a:t>
            </a:r>
          </a:p>
        </p:txBody>
      </p:sp>
      <p:sp>
        <p:nvSpPr>
          <p:cNvPr id="39939" name="Rectangle 3"/>
          <p:cNvSpPr>
            <a:spLocks noGrp="1" noChangeArrowheads="1"/>
          </p:cNvSpPr>
          <p:nvPr>
            <p:ph sz="quarter" idx="1"/>
          </p:nvPr>
        </p:nvSpPr>
        <p:spPr/>
        <p:txBody>
          <a:bodyPr/>
          <a:lstStyle/>
          <a:p>
            <a:pPr eaLnBrk="1" hangingPunct="1"/>
            <a:r>
              <a:rPr lang="en-US" dirty="0" smtClean="0"/>
              <a:t>In the U.S., adoption of HT soybeans has expanded faster and more widely than that of other GE crops, reaching 91 percent of soybean acreage in 2007. </a:t>
            </a:r>
          </a:p>
          <a:p>
            <a:pPr eaLnBrk="1" hangingPunct="1"/>
            <a:r>
              <a:rPr lang="en-US" dirty="0" smtClean="0"/>
              <a:t>The second most widely adopted GE crop, HT cotton, was planted on 70 percent of cotton acreage. </a:t>
            </a:r>
          </a:p>
          <a:p>
            <a:pPr eaLnBrk="1" hangingPunct="1"/>
            <a:r>
              <a:rPr lang="en-US" dirty="0" smtClean="0"/>
              <a:t>80% of U.S. soybeans, 54% of cotton, and 12% of corn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flipV="1">
            <a:off x="457200" y="200025"/>
            <a:ext cx="8229600" cy="74613"/>
          </a:xfrm>
        </p:spPr>
        <p:txBody>
          <a:bodyPr>
            <a:normAutofit fontScale="90000"/>
          </a:bodyPr>
          <a:lstStyle/>
          <a:p>
            <a:pPr eaLnBrk="1" hangingPunct="1"/>
            <a:endParaRPr lang="en-US" sz="4000" smtClean="0"/>
          </a:p>
        </p:txBody>
      </p:sp>
      <p:sp>
        <p:nvSpPr>
          <p:cNvPr id="40963" name="Rectangle 3"/>
          <p:cNvSpPr>
            <a:spLocks noGrp="1" noChangeArrowheads="1"/>
          </p:cNvSpPr>
          <p:nvPr>
            <p:ph sz="quarter" idx="1"/>
          </p:nvPr>
        </p:nvSpPr>
        <p:spPr/>
        <p:txBody>
          <a:bodyPr/>
          <a:lstStyle/>
          <a:p>
            <a:pPr eaLnBrk="1" hangingPunct="1"/>
            <a:endParaRPr lang="en-US" smtClean="0"/>
          </a:p>
        </p:txBody>
      </p:sp>
      <p:pic>
        <p:nvPicPr>
          <p:cNvPr id="40964" name="Picture 4" descr="Adoption of GE crops has grown steadilty in the United States since their introduction in 1996."/>
          <p:cNvPicPr>
            <a:picLocks noChangeAspect="1" noChangeArrowheads="1"/>
          </p:cNvPicPr>
          <p:nvPr/>
        </p:nvPicPr>
        <p:blipFill>
          <a:blip r:embed="rId3" cstate="print"/>
          <a:srcRect/>
          <a:stretch>
            <a:fillRect/>
          </a:stretch>
        </p:blipFill>
        <p:spPr bwMode="auto">
          <a:xfrm>
            <a:off x="609600" y="381000"/>
            <a:ext cx="6629400" cy="626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Worldwide impact</a:t>
            </a:r>
          </a:p>
        </p:txBody>
      </p:sp>
      <p:sp>
        <p:nvSpPr>
          <p:cNvPr id="41987" name="Rectangle 3"/>
          <p:cNvSpPr>
            <a:spLocks noGrp="1" noChangeArrowheads="1"/>
          </p:cNvSpPr>
          <p:nvPr>
            <p:ph sz="quarter" idx="1"/>
          </p:nvPr>
        </p:nvSpPr>
        <p:spPr/>
        <p:txBody>
          <a:bodyPr/>
          <a:lstStyle/>
          <a:p>
            <a:pPr eaLnBrk="1" hangingPunct="1"/>
            <a:r>
              <a:rPr lang="en-US" smtClean="0"/>
              <a:t>More than 250 million acres of biotech crops with HT and/or Bt traits were planted in 22 countries in 2006, </a:t>
            </a:r>
          </a:p>
          <a:p>
            <a:pPr eaLnBrk="1" hangingPunct="1"/>
            <a:r>
              <a:rPr lang="en-US" smtClean="0"/>
              <a:t>U.S. accounting for about 54 percent </a:t>
            </a:r>
          </a:p>
          <a:p>
            <a:pPr eaLnBrk="1" hangingPunct="1"/>
            <a:r>
              <a:rPr lang="en-US" smtClean="0"/>
              <a:t>Argentina, Brazil, Canada, India, China, Paraguay, and South Africa together accounting for nearly 43 percent.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838200"/>
          </a:xfrm>
        </p:spPr>
        <p:txBody>
          <a:bodyPr/>
          <a:lstStyle/>
          <a:p>
            <a:r>
              <a:rPr lang="en-US"/>
              <a:t>Genetically Modified Foods</a:t>
            </a:r>
          </a:p>
        </p:txBody>
      </p:sp>
      <p:pic>
        <p:nvPicPr>
          <p:cNvPr id="47108" name="Picture 4"/>
          <p:cNvPicPr>
            <a:picLocks noGrp="1" noChangeAspect="1" noChangeArrowheads="1"/>
          </p:cNvPicPr>
          <p:nvPr>
            <p:ph sz="quarter" idx="1"/>
          </p:nvPr>
        </p:nvPicPr>
        <p:blipFill>
          <a:blip r:embed="rId2" cstate="print"/>
          <a:srcRect/>
          <a:stretch>
            <a:fillRect/>
          </a:stretch>
        </p:blipFill>
        <p:spPr>
          <a:xfrm>
            <a:off x="2652713" y="1371600"/>
            <a:ext cx="3671887" cy="4648200"/>
          </a:xfrm>
        </p:spPr>
      </p:pic>
      <p:sp>
        <p:nvSpPr>
          <p:cNvPr id="47109" name="Text Box 5"/>
          <p:cNvSpPr txBox="1">
            <a:spLocks noChangeArrowheads="1"/>
          </p:cNvSpPr>
          <p:nvPr/>
        </p:nvSpPr>
        <p:spPr bwMode="auto">
          <a:xfrm>
            <a:off x="974725" y="6232525"/>
            <a:ext cx="7026275" cy="336550"/>
          </a:xfrm>
          <a:prstGeom prst="rect">
            <a:avLst/>
          </a:prstGeom>
          <a:noFill/>
          <a:ln w="9525">
            <a:noFill/>
            <a:miter lim="800000"/>
            <a:headEnd/>
            <a:tailEnd/>
          </a:ln>
          <a:effectLst/>
        </p:spPr>
        <p:txBody>
          <a:bodyPr>
            <a:spAutoFit/>
          </a:bodyPr>
          <a:lstStyle/>
          <a:p>
            <a:r>
              <a:rPr lang="en-US"/>
              <a:t>Genetically modified foods must be labeled in Europe but not in the U.S.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to increase the food supply in LDCs</a:t>
            </a:r>
            <a:endParaRPr lang="en-US" dirty="0"/>
          </a:p>
        </p:txBody>
      </p:sp>
      <p:sp>
        <p:nvSpPr>
          <p:cNvPr id="3" name="Content Placeholder 2"/>
          <p:cNvSpPr>
            <a:spLocks noGrp="1"/>
          </p:cNvSpPr>
          <p:nvPr>
            <p:ph sz="quarter" idx="1"/>
          </p:nvPr>
        </p:nvSpPr>
        <p:spPr/>
        <p:txBody>
          <a:bodyPr/>
          <a:lstStyle/>
          <a:p>
            <a:r>
              <a:rPr lang="en-US" dirty="0" smtClean="0"/>
              <a:t>Expand current agricultural land</a:t>
            </a:r>
          </a:p>
          <a:p>
            <a:pPr lvl="1"/>
            <a:r>
              <a:rPr lang="en-US" dirty="0" smtClean="0"/>
              <a:t>Use of Green Revolution technology in LDCs</a:t>
            </a:r>
          </a:p>
          <a:p>
            <a:r>
              <a:rPr lang="en-US" dirty="0" smtClean="0"/>
              <a:t>Increase agricultural productivity</a:t>
            </a:r>
          </a:p>
          <a:p>
            <a:pPr lvl="1"/>
            <a:r>
              <a:rPr lang="en-US" dirty="0" smtClean="0"/>
              <a:t>LDC farmers can’t afford tractors, irrigation pumps or fuel</a:t>
            </a:r>
          </a:p>
          <a:p>
            <a:r>
              <a:rPr lang="en-US" dirty="0" smtClean="0"/>
              <a:t>Identify new food sources</a:t>
            </a:r>
          </a:p>
          <a:p>
            <a:pPr lvl="1"/>
            <a:r>
              <a:rPr lang="en-US" dirty="0" smtClean="0"/>
              <a:t>Cultivate the oceans for new fish</a:t>
            </a:r>
          </a:p>
          <a:p>
            <a:pPr lvl="1"/>
            <a:r>
              <a:rPr lang="en-US" dirty="0" smtClean="0"/>
              <a:t>Improve food taste for rarely consumed foods (soybean tofu, sprouts or krill)</a:t>
            </a:r>
          </a:p>
          <a:p>
            <a:r>
              <a:rPr lang="en-US" dirty="0" smtClean="0"/>
              <a:t>Increase exports from other countries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74320" y="1298448"/>
            <a:ext cx="8595360" cy="4937760"/>
          </a:xfrm>
          <a:prstGeom prst="rect">
            <a:avLst/>
          </a:prstGeom>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5" y="476250"/>
            <a:ext cx="904875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852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74320" y="1298448"/>
            <a:ext cx="8595360" cy="4937760"/>
          </a:xfrm>
          <a:prstGeom prst="rect">
            <a:avLst/>
          </a:prstGeom>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8305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359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74320" y="1298448"/>
            <a:ext cx="8595360" cy="4937760"/>
          </a:xfrm>
          <a:prstGeom prst="rect">
            <a:avLst/>
          </a:prstGeom>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6202"/>
            <a:ext cx="7848600" cy="628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036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Green Revolution</a:t>
            </a:r>
            <a:endParaRPr lang="en-US" dirty="0"/>
          </a:p>
        </p:txBody>
      </p:sp>
      <p:sp>
        <p:nvSpPr>
          <p:cNvPr id="3" name="Content Placeholder 2"/>
          <p:cNvSpPr>
            <a:spLocks noGrp="1"/>
          </p:cNvSpPr>
          <p:nvPr>
            <p:ph sz="quarter" idx="1"/>
          </p:nvPr>
        </p:nvSpPr>
        <p:spPr/>
        <p:txBody>
          <a:bodyPr>
            <a:normAutofit/>
          </a:bodyPr>
          <a:lstStyle/>
          <a:p>
            <a:r>
              <a:rPr lang="en-US" dirty="0" smtClean="0"/>
              <a:t>The term "</a:t>
            </a:r>
            <a:r>
              <a:rPr lang="en-US" b="1" dirty="0" smtClean="0"/>
              <a:t>Green Revolution</a:t>
            </a:r>
            <a:r>
              <a:rPr lang="en-US" dirty="0" smtClean="0"/>
              <a:t>" was first used in 1968 by former USAID director </a:t>
            </a:r>
            <a:r>
              <a:rPr lang="en-US" b="1" i="1" dirty="0" smtClean="0"/>
              <a:t>William Gaud</a:t>
            </a:r>
            <a:r>
              <a:rPr lang="en-US" dirty="0" smtClean="0"/>
              <a:t>, who noted the spread of the new technologies</a:t>
            </a:r>
          </a:p>
          <a:p>
            <a:r>
              <a:rPr lang="en-US" dirty="0" smtClean="0"/>
              <a:t>Stems from two basic principals</a:t>
            </a:r>
          </a:p>
          <a:p>
            <a:pPr marL="963613" lvl="1" indent="-514350">
              <a:buFont typeface="+mj-lt"/>
              <a:buAutoNum type="arabicPeriod"/>
            </a:pPr>
            <a:r>
              <a:rPr lang="en-US" dirty="0" smtClean="0"/>
              <a:t>Introduction of new higher yield seeds</a:t>
            </a:r>
          </a:p>
          <a:p>
            <a:pPr marL="963613" lvl="1" indent="-514350">
              <a:buFont typeface="+mj-lt"/>
              <a:buAutoNum type="arabicPeriod"/>
            </a:pPr>
            <a:r>
              <a:rPr lang="en-US" dirty="0" smtClean="0"/>
              <a:t>Expanded use of fertilizers</a:t>
            </a:r>
          </a:p>
          <a:p>
            <a:r>
              <a:rPr lang="en-US" dirty="0" smtClean="0"/>
              <a:t>Because of the Green Revolution, agricultural productivity at a global scale has increased faster than population growth.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838200"/>
          </a:xfrm>
        </p:spPr>
        <p:txBody>
          <a:bodyPr/>
          <a:lstStyle/>
          <a:p>
            <a:r>
              <a:rPr lang="en-US"/>
              <a:t>Green Revolution Experiments</a:t>
            </a:r>
          </a:p>
        </p:txBody>
      </p:sp>
      <p:pic>
        <p:nvPicPr>
          <p:cNvPr id="43012" name="Picture 4"/>
          <p:cNvPicPr>
            <a:picLocks noGrp="1" noChangeAspect="1" noChangeArrowheads="1"/>
          </p:cNvPicPr>
          <p:nvPr>
            <p:ph sz="quarter" idx="1"/>
          </p:nvPr>
        </p:nvPicPr>
        <p:blipFill>
          <a:blip r:embed="rId2" cstate="print"/>
          <a:srcRect/>
          <a:stretch>
            <a:fillRect/>
          </a:stretch>
        </p:blipFill>
        <p:spPr>
          <a:xfrm>
            <a:off x="1616075" y="1295400"/>
            <a:ext cx="6080125" cy="4460875"/>
          </a:xfrm>
        </p:spPr>
      </p:pic>
      <p:sp>
        <p:nvSpPr>
          <p:cNvPr id="43013" name="Text Box 5"/>
          <p:cNvSpPr txBox="1">
            <a:spLocks noChangeArrowheads="1"/>
          </p:cNvSpPr>
          <p:nvPr/>
        </p:nvSpPr>
        <p:spPr bwMode="auto">
          <a:xfrm>
            <a:off x="1470025" y="6019800"/>
            <a:ext cx="7064375" cy="581025"/>
          </a:xfrm>
          <a:prstGeom prst="rect">
            <a:avLst/>
          </a:prstGeom>
          <a:noFill/>
          <a:ln w="9525">
            <a:noFill/>
            <a:miter lim="800000"/>
            <a:headEnd/>
            <a:tailEnd/>
          </a:ln>
          <a:effectLst/>
        </p:spPr>
        <p:txBody>
          <a:bodyPr>
            <a:spAutoFit/>
          </a:bodyPr>
          <a:lstStyle/>
          <a:p>
            <a:pPr marL="228600" indent="-228600">
              <a:spcBef>
                <a:spcPct val="50000"/>
              </a:spcBef>
            </a:pPr>
            <a:r>
              <a:rPr lang="en-US"/>
              <a:t>Scientists at the International Rice Research Institute try to develop improved crop varieties.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Organic Agriculture</a:t>
            </a:r>
          </a:p>
        </p:txBody>
      </p:sp>
      <p:sp>
        <p:nvSpPr>
          <p:cNvPr id="91139" name="Rectangle 3"/>
          <p:cNvSpPr>
            <a:spLocks noGrp="1" noChangeArrowheads="1"/>
          </p:cNvSpPr>
          <p:nvPr>
            <p:ph sz="quarter" idx="1"/>
          </p:nvPr>
        </p:nvSpPr>
        <p:spPr/>
        <p:txBody>
          <a:bodyPr/>
          <a:lstStyle/>
          <a:p>
            <a:pPr eaLnBrk="1" hangingPunct="1">
              <a:lnSpc>
                <a:spcPct val="90000"/>
              </a:lnSpc>
            </a:pPr>
            <a:r>
              <a:rPr lang="en-US" sz="2800" smtClean="0"/>
              <a:t>Organic farming has been one of the fastest growing segments of U.S. agriculture for over a decade. </a:t>
            </a:r>
          </a:p>
          <a:p>
            <a:pPr eaLnBrk="1" hangingPunct="1">
              <a:lnSpc>
                <a:spcPct val="90000"/>
              </a:lnSpc>
            </a:pPr>
            <a:r>
              <a:rPr lang="en-US" sz="2800" smtClean="0"/>
              <a:t>The U.S. had under a million acres of certified organic farmland when Congress passed the Organic Foods Production Act of 1990. </a:t>
            </a:r>
          </a:p>
          <a:p>
            <a:pPr eaLnBrk="1" hangingPunct="1">
              <a:lnSpc>
                <a:spcPct val="90000"/>
              </a:lnSpc>
            </a:pPr>
            <a:r>
              <a:rPr lang="en-US" sz="2800" smtClean="0"/>
              <a:t>By the time USDA implemented national organic standards in 2002, certified organic farmland had doubled, and doubled again between 2002 and 2005. Organic livestock sectors have grown even faster. </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3" y="381000"/>
            <a:ext cx="8610600" cy="2362200"/>
          </a:xfrm>
        </p:spPr>
        <p:txBody>
          <a:bodyPr>
            <a:normAutofit fontScale="90000"/>
          </a:bodyPr>
          <a:lstStyle/>
          <a:p>
            <a:pPr algn="ctr"/>
            <a:r>
              <a:rPr lang="en-US" dirty="0" smtClean="0"/>
              <a:t>Putting the Green Revolution on Trial</a:t>
            </a:r>
            <a:br>
              <a:rPr lang="en-US" dirty="0" smtClean="0"/>
            </a:br>
            <a:r>
              <a:rPr lang="en-US" sz="2400" dirty="0" smtClean="0"/>
              <a:t>Agricultural production and consumption has significantly changed since the 3</a:t>
            </a:r>
            <a:r>
              <a:rPr lang="en-US" sz="2400" baseline="30000" dirty="0" smtClean="0"/>
              <a:t>rd</a:t>
            </a:r>
            <a:r>
              <a:rPr lang="en-US" sz="2400" dirty="0" smtClean="0"/>
              <a:t> Agricultural Revolution. In groups, identify at least 3 arguments that the major stakeholders in the GMO </a:t>
            </a:r>
            <a:r>
              <a:rPr lang="en-US" sz="2400" dirty="0"/>
              <a:t>farming industry have for its expansion or regulation</a:t>
            </a:r>
            <a:r>
              <a:rPr lang="en-US" sz="2400"/>
              <a:t>. </a:t>
            </a:r>
            <a:r>
              <a:rPr lang="en-US" sz="2400" dirty="0"/>
              <a:t/>
            </a:r>
            <a:br>
              <a:rPr lang="en-US" sz="2400" dirty="0"/>
            </a:br>
            <a:endParaRPr lang="en-US" dirty="0"/>
          </a:p>
        </p:txBody>
      </p:sp>
      <p:sp>
        <p:nvSpPr>
          <p:cNvPr id="3" name="Text Placeholder 2"/>
          <p:cNvSpPr>
            <a:spLocks noGrp="1"/>
          </p:cNvSpPr>
          <p:nvPr>
            <p:ph type="body" idx="1"/>
          </p:nvPr>
        </p:nvSpPr>
        <p:spPr>
          <a:xfrm>
            <a:off x="722313" y="2547938"/>
            <a:ext cx="7772400" cy="3700462"/>
          </a:xfrm>
        </p:spPr>
        <p:txBody>
          <a:bodyPr>
            <a:normAutofit/>
          </a:bodyPr>
          <a:lstStyle/>
          <a:p>
            <a:r>
              <a:rPr lang="en-US" dirty="0" smtClean="0"/>
              <a:t>Stakeholders: </a:t>
            </a:r>
          </a:p>
          <a:p>
            <a:pPr marL="457200" indent="-457200">
              <a:buFont typeface="+mj-lt"/>
              <a:buAutoNum type="arabicPeriod"/>
            </a:pPr>
            <a:r>
              <a:rPr lang="en-US" dirty="0" smtClean="0"/>
              <a:t>U.S. Government &amp; other Core countries (Major exporter) </a:t>
            </a:r>
          </a:p>
          <a:p>
            <a:pPr marL="457200" indent="-457200">
              <a:buFont typeface="+mj-lt"/>
              <a:buAutoNum type="arabicPeriod"/>
            </a:pPr>
            <a:r>
              <a:rPr lang="en-US" dirty="0" smtClean="0"/>
              <a:t>Monsanto (Producer of Ready Roundup GMO Seeds)</a:t>
            </a:r>
          </a:p>
          <a:p>
            <a:pPr marL="457200" indent="-457200">
              <a:buFont typeface="+mj-lt"/>
              <a:buAutoNum type="arabicPeriod"/>
            </a:pPr>
            <a:r>
              <a:rPr lang="en-US" dirty="0" smtClean="0"/>
              <a:t>Environmentalists</a:t>
            </a:r>
          </a:p>
          <a:p>
            <a:pPr marL="457200" indent="-457200">
              <a:buFont typeface="+mj-lt"/>
              <a:buAutoNum type="arabicPeriod"/>
            </a:pPr>
            <a:r>
              <a:rPr lang="en-US" dirty="0" smtClean="0"/>
              <a:t>Chinese Government &amp; other Semi-periphery countries (Major importer) </a:t>
            </a:r>
          </a:p>
          <a:p>
            <a:pPr marL="457200" indent="-457200">
              <a:buFont typeface="+mj-lt"/>
              <a:buAutoNum type="arabicPeriod"/>
            </a:pPr>
            <a:r>
              <a:rPr lang="en-US" dirty="0" smtClean="0"/>
              <a:t>Small U.S. farmer</a:t>
            </a:r>
          </a:p>
          <a:p>
            <a:pPr marL="457200" indent="-457200">
              <a:buFont typeface="+mj-lt"/>
              <a:buAutoNum type="arabicPeriod"/>
            </a:pPr>
            <a:r>
              <a:rPr lang="en-US" dirty="0" smtClean="0"/>
              <a:t>Large U.S. producers</a:t>
            </a: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3150488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mtClean="0"/>
              <a:t>Rapid growth on small base</a:t>
            </a:r>
          </a:p>
        </p:txBody>
      </p:sp>
      <p:sp>
        <p:nvSpPr>
          <p:cNvPr id="92163" name="Rectangle 3"/>
          <p:cNvSpPr>
            <a:spLocks noGrp="1" noChangeArrowheads="1"/>
          </p:cNvSpPr>
          <p:nvPr>
            <p:ph sz="quarter" idx="1"/>
          </p:nvPr>
        </p:nvSpPr>
        <p:spPr/>
        <p:txBody>
          <a:bodyPr/>
          <a:lstStyle/>
          <a:p>
            <a:pPr eaLnBrk="1" hangingPunct="1"/>
            <a:r>
              <a:rPr lang="en-US" smtClean="0"/>
              <a:t>While adoption of organic farming systems showed strong gains between 1992 and 2005 and the adoption rate remains high, the overall adoption level is still low—only about 0.5 percent of all U.S. cropland and 0.5 percent of all U.S. pasture was certified organic in 2005..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dirty="0" smtClean="0"/>
              <a:t>Organic Farms in the U.S.</a:t>
            </a:r>
          </a:p>
        </p:txBody>
      </p:sp>
      <p:sp>
        <p:nvSpPr>
          <p:cNvPr id="94211" name="Rectangle 3"/>
          <p:cNvSpPr>
            <a:spLocks noGrp="1" noChangeArrowheads="1"/>
          </p:cNvSpPr>
          <p:nvPr>
            <p:ph sz="quarter" idx="1"/>
          </p:nvPr>
        </p:nvSpPr>
        <p:spPr/>
        <p:txBody>
          <a:bodyPr/>
          <a:lstStyle/>
          <a:p>
            <a:pPr eaLnBrk="1" hangingPunct="1"/>
            <a:r>
              <a:rPr lang="en-US" smtClean="0"/>
              <a:t>California remains the leading State in certified organic cropland, with over 220,000 acres, mostly for fruit and vegetable production.</a:t>
            </a:r>
          </a:p>
          <a:p>
            <a:pPr eaLnBrk="1" hangingPunct="1"/>
            <a:r>
              <a:rPr lang="en-US" smtClean="0"/>
              <a:t> Other top states for certified organic cropland include North Dakota, Montana, Minnesota, Wisconsin, Texas, and Idaho.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eaLnBrk="1" hangingPunct="1"/>
            <a:r>
              <a:rPr lang="en-US" sz="4000" smtClean="0"/>
              <a:t>Many U.S. producers are embracing organic farming</a:t>
            </a:r>
          </a:p>
        </p:txBody>
      </p:sp>
      <p:sp>
        <p:nvSpPr>
          <p:cNvPr id="97283" name="Rectangle 3"/>
          <p:cNvSpPr>
            <a:spLocks noGrp="1" noChangeArrowheads="1"/>
          </p:cNvSpPr>
          <p:nvPr>
            <p:ph sz="quarter" idx="1"/>
          </p:nvPr>
        </p:nvSpPr>
        <p:spPr/>
        <p:txBody>
          <a:bodyPr/>
          <a:lstStyle/>
          <a:p>
            <a:pPr eaLnBrk="1" hangingPunct="1"/>
            <a:endParaRPr lang="en-US" smtClean="0"/>
          </a:p>
          <a:p>
            <a:pPr eaLnBrk="1" hangingPunct="1"/>
            <a:r>
              <a:rPr lang="en-US" smtClean="0"/>
              <a:t> to lower input costs, </a:t>
            </a:r>
          </a:p>
          <a:p>
            <a:pPr eaLnBrk="1" hangingPunct="1"/>
            <a:r>
              <a:rPr lang="en-US" smtClean="0"/>
              <a:t>conserve nonrenewable resources, </a:t>
            </a:r>
          </a:p>
          <a:p>
            <a:pPr eaLnBrk="1" hangingPunct="1"/>
            <a:r>
              <a:rPr lang="en-US" smtClean="0"/>
              <a:t>capture high-value markets,</a:t>
            </a:r>
          </a:p>
          <a:p>
            <a:pPr eaLnBrk="1" hangingPunct="1"/>
            <a:r>
              <a:rPr lang="en-US" smtClean="0"/>
              <a:t>boost farm income</a:t>
            </a:r>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expanding farm land</a:t>
            </a:r>
            <a:endParaRPr lang="en-US" dirty="0"/>
          </a:p>
        </p:txBody>
      </p:sp>
      <p:sp>
        <p:nvSpPr>
          <p:cNvPr id="3" name="Content Placeholder 2"/>
          <p:cNvSpPr>
            <a:spLocks noGrp="1"/>
          </p:cNvSpPr>
          <p:nvPr>
            <p:ph sz="quarter" idx="1"/>
          </p:nvPr>
        </p:nvSpPr>
        <p:spPr/>
        <p:txBody>
          <a:bodyPr/>
          <a:lstStyle/>
          <a:p>
            <a:r>
              <a:rPr lang="en-US" dirty="0" smtClean="0"/>
              <a:t>Lack of water (desertification) because of overgrazing, deforestation or agricultural use</a:t>
            </a:r>
          </a:p>
          <a:p>
            <a:r>
              <a:rPr lang="en-US" dirty="0" smtClean="0"/>
              <a:t>Excessive water (</a:t>
            </a:r>
            <a:r>
              <a:rPr lang="en-US" dirty="0" err="1" smtClean="0"/>
              <a:t>waterlogging</a:t>
            </a:r>
            <a:r>
              <a:rPr lang="en-US" dirty="0" smtClean="0"/>
              <a:t>) because of irrigated land had inadequate drainage</a:t>
            </a:r>
          </a:p>
          <a:p>
            <a:r>
              <a:rPr lang="en-US" dirty="0" smtClean="0"/>
              <a:t>Urbanization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381000"/>
            <a:ext cx="7772400" cy="762000"/>
          </a:xfrm>
        </p:spPr>
        <p:txBody>
          <a:bodyPr>
            <a:normAutofit/>
          </a:bodyPr>
          <a:lstStyle/>
          <a:p>
            <a:r>
              <a:rPr lang="en-US"/>
              <a:t>Organic Farm in Washington</a:t>
            </a:r>
          </a:p>
        </p:txBody>
      </p:sp>
      <p:pic>
        <p:nvPicPr>
          <p:cNvPr id="41988" name="Picture 4"/>
          <p:cNvPicPr>
            <a:picLocks noGrp="1" noChangeAspect="1" noChangeArrowheads="1"/>
          </p:cNvPicPr>
          <p:nvPr>
            <p:ph sz="quarter" idx="1"/>
          </p:nvPr>
        </p:nvPicPr>
        <p:blipFill>
          <a:blip r:embed="rId2" cstate="print"/>
          <a:srcRect/>
          <a:stretch>
            <a:fillRect/>
          </a:stretch>
        </p:blipFill>
        <p:spPr>
          <a:xfrm>
            <a:off x="762000" y="1295400"/>
            <a:ext cx="7467600" cy="4549775"/>
          </a:xfrm>
        </p:spPr>
      </p:pic>
      <p:sp>
        <p:nvSpPr>
          <p:cNvPr id="41989" name="Text Box 5"/>
          <p:cNvSpPr txBox="1">
            <a:spLocks noChangeArrowheads="1"/>
          </p:cNvSpPr>
          <p:nvPr/>
        </p:nvSpPr>
        <p:spPr bwMode="auto">
          <a:xfrm>
            <a:off x="936625" y="6096000"/>
            <a:ext cx="7064375" cy="581025"/>
          </a:xfrm>
          <a:prstGeom prst="rect">
            <a:avLst/>
          </a:prstGeom>
          <a:noFill/>
          <a:ln w="9525">
            <a:noFill/>
            <a:miter lim="800000"/>
            <a:headEnd/>
            <a:tailEnd/>
          </a:ln>
          <a:effectLst/>
        </p:spPr>
        <p:txBody>
          <a:bodyPr>
            <a:spAutoFit/>
          </a:bodyPr>
          <a:lstStyle/>
          <a:p>
            <a:pPr marL="228600" indent="-228600">
              <a:spcBef>
                <a:spcPct val="50000"/>
              </a:spcBef>
            </a:pPr>
            <a:r>
              <a:rPr lang="en-US"/>
              <a:t>There is limited use of chemicals and heavy machinery on organic farms such as this one in Whatcom County, Washington state.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Agriculture</a:t>
            </a:r>
            <a:endParaRPr lang="en-US" dirty="0"/>
          </a:p>
        </p:txBody>
      </p:sp>
      <p:sp>
        <p:nvSpPr>
          <p:cNvPr id="3" name="Content Placeholder 2"/>
          <p:cNvSpPr>
            <a:spLocks noGrp="1"/>
          </p:cNvSpPr>
          <p:nvPr>
            <p:ph sz="quarter" idx="1"/>
          </p:nvPr>
        </p:nvSpPr>
        <p:spPr/>
        <p:txBody>
          <a:bodyPr>
            <a:normAutofit/>
          </a:bodyPr>
          <a:lstStyle/>
          <a:p>
            <a:r>
              <a:rPr lang="en-US" b="1" dirty="0" smtClean="0"/>
              <a:t>Sustainable agriculture </a:t>
            </a:r>
            <a:r>
              <a:rPr lang="en-US" dirty="0" smtClean="0"/>
              <a:t>refers to the long-term ability of a farm to produce food without irreversibly damaging ecosystem health</a:t>
            </a:r>
          </a:p>
          <a:p>
            <a:r>
              <a:rPr lang="en-US" b="1" dirty="0" smtClean="0"/>
              <a:t>Principle practices of sustainable agriculture</a:t>
            </a:r>
            <a:r>
              <a:rPr lang="en-US" dirty="0" smtClean="0"/>
              <a:t>:</a:t>
            </a:r>
          </a:p>
          <a:p>
            <a:pPr lvl="1"/>
            <a:r>
              <a:rPr lang="en-US" dirty="0" smtClean="0"/>
              <a:t>Sensitive land management</a:t>
            </a:r>
          </a:p>
          <a:p>
            <a:pPr lvl="1"/>
            <a:r>
              <a:rPr lang="en-US" dirty="0" smtClean="0"/>
              <a:t>Limited use of chemicals</a:t>
            </a:r>
          </a:p>
          <a:p>
            <a:pPr lvl="1"/>
            <a:r>
              <a:rPr lang="en-US" dirty="0" smtClean="0"/>
              <a:t>Better integration of crops and livestock</a:t>
            </a:r>
          </a:p>
          <a:p>
            <a:r>
              <a:rPr lang="en-US" dirty="0" smtClean="0"/>
              <a:t>Less money is spent on inputs like irrigation water and fertilizers and the product is more valued and higher priced</a:t>
            </a:r>
          </a:p>
          <a:p>
            <a:r>
              <a:rPr lang="en-US" b="1" dirty="0" smtClean="0"/>
              <a:t>Organic farming </a:t>
            </a:r>
            <a:r>
              <a:rPr lang="en-US" dirty="0" smtClean="0"/>
              <a:t>is a form of sustainable agriculture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Sustainable Farms?</a:t>
            </a:r>
            <a:endParaRPr lang="en-US" dirty="0"/>
          </a:p>
        </p:txBody>
      </p:sp>
      <p:sp>
        <p:nvSpPr>
          <p:cNvPr id="4" name="Text Placeholder 3"/>
          <p:cNvSpPr>
            <a:spLocks noGrp="1"/>
          </p:cNvSpPr>
          <p:nvPr>
            <p:ph type="body" idx="1"/>
          </p:nvPr>
        </p:nvSpPr>
        <p:spPr/>
        <p:txBody>
          <a:bodyPr/>
          <a:lstStyle/>
          <a:p>
            <a:r>
              <a:rPr lang="en-US" dirty="0" smtClean="0"/>
              <a:t>Involve More:</a:t>
            </a:r>
            <a:endParaRPr lang="en-US" dirty="0"/>
          </a:p>
        </p:txBody>
      </p:sp>
      <p:sp>
        <p:nvSpPr>
          <p:cNvPr id="6" name="Text Placeholder 5"/>
          <p:cNvSpPr>
            <a:spLocks noGrp="1"/>
          </p:cNvSpPr>
          <p:nvPr>
            <p:ph type="body" sz="half" idx="3"/>
          </p:nvPr>
        </p:nvSpPr>
        <p:spPr/>
        <p:txBody>
          <a:bodyPr/>
          <a:lstStyle/>
          <a:p>
            <a:r>
              <a:rPr lang="en-US" dirty="0" smtClean="0"/>
              <a:t>Involves less:</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High yield </a:t>
            </a:r>
            <a:r>
              <a:rPr lang="en-US" dirty="0" err="1" smtClean="0"/>
              <a:t>polyculture</a:t>
            </a:r>
            <a:endParaRPr lang="en-US" dirty="0" smtClean="0"/>
          </a:p>
          <a:p>
            <a:r>
              <a:rPr lang="en-US" dirty="0" smtClean="0"/>
              <a:t>Organic fertilizers</a:t>
            </a:r>
          </a:p>
          <a:p>
            <a:r>
              <a:rPr lang="en-US" dirty="0" smtClean="0"/>
              <a:t>Biological pest control</a:t>
            </a:r>
          </a:p>
          <a:p>
            <a:r>
              <a:rPr lang="en-US" dirty="0" smtClean="0"/>
              <a:t>Irrigation efficiency</a:t>
            </a:r>
          </a:p>
          <a:p>
            <a:r>
              <a:rPr lang="en-US" dirty="0" smtClean="0"/>
              <a:t>Perennial crops</a:t>
            </a:r>
          </a:p>
          <a:p>
            <a:r>
              <a:rPr lang="en-US" dirty="0" smtClean="0"/>
              <a:t>Crop rotation</a:t>
            </a:r>
          </a:p>
          <a:p>
            <a:r>
              <a:rPr lang="en-US" dirty="0" smtClean="0"/>
              <a:t>Soil conservation</a:t>
            </a:r>
          </a:p>
          <a:p>
            <a:r>
              <a:rPr lang="en-US" dirty="0" err="1" smtClean="0"/>
              <a:t>Subsidising</a:t>
            </a:r>
            <a:r>
              <a:rPr lang="en-US" dirty="0" smtClean="0"/>
              <a:t> of sustainable farm practices</a:t>
            </a:r>
            <a:endParaRPr lang="en-US" dirty="0"/>
          </a:p>
        </p:txBody>
      </p:sp>
      <p:sp>
        <p:nvSpPr>
          <p:cNvPr id="7" name="Content Placeholder 6"/>
          <p:cNvSpPr>
            <a:spLocks noGrp="1"/>
          </p:cNvSpPr>
          <p:nvPr>
            <p:ph sz="half" idx="4"/>
          </p:nvPr>
        </p:nvSpPr>
        <p:spPr/>
        <p:txBody>
          <a:bodyPr/>
          <a:lstStyle/>
          <a:p>
            <a:r>
              <a:rPr lang="en-US" dirty="0" smtClean="0"/>
              <a:t>Soil erosion</a:t>
            </a:r>
          </a:p>
          <a:p>
            <a:r>
              <a:rPr lang="en-US" dirty="0" smtClean="0"/>
              <a:t>Aquifer depletion</a:t>
            </a:r>
          </a:p>
          <a:p>
            <a:r>
              <a:rPr lang="en-US" dirty="0" smtClean="0"/>
              <a:t>Overgrazing and overfishing</a:t>
            </a:r>
          </a:p>
          <a:p>
            <a:r>
              <a:rPr lang="en-US" dirty="0" smtClean="0"/>
              <a:t>Food waste</a:t>
            </a:r>
          </a:p>
          <a:p>
            <a:r>
              <a:rPr lang="en-US" dirty="0" smtClean="0"/>
              <a:t>Population growth</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impact of farming</a:t>
            </a:r>
            <a:endParaRPr lang="en-US" dirty="0"/>
          </a:p>
        </p:txBody>
      </p:sp>
      <p:sp>
        <p:nvSpPr>
          <p:cNvPr id="9" name="Text Placeholder 8"/>
          <p:cNvSpPr>
            <a:spLocks noGrp="1"/>
          </p:cNvSpPr>
          <p:nvPr>
            <p:ph type="body" idx="1"/>
          </p:nvPr>
        </p:nvSpPr>
        <p:spPr/>
        <p:txBody>
          <a:bodyPr/>
          <a:lstStyle/>
          <a:p>
            <a:r>
              <a:rPr lang="en-US" dirty="0" smtClean="0"/>
              <a:t>Industrial Intensive Agric.</a:t>
            </a:r>
            <a:endParaRPr lang="en-US" dirty="0"/>
          </a:p>
        </p:txBody>
      </p:sp>
      <p:sp>
        <p:nvSpPr>
          <p:cNvPr id="11" name="Text Placeholder 10"/>
          <p:cNvSpPr>
            <a:spLocks noGrp="1"/>
          </p:cNvSpPr>
          <p:nvPr>
            <p:ph type="body" sz="half" idx="3"/>
          </p:nvPr>
        </p:nvSpPr>
        <p:spPr/>
        <p:txBody>
          <a:bodyPr/>
          <a:lstStyle/>
          <a:p>
            <a:r>
              <a:rPr lang="en-US" dirty="0" smtClean="0"/>
              <a:t>Sustainable Agriculture</a:t>
            </a:r>
            <a:endParaRPr lang="en-US" dirty="0"/>
          </a:p>
        </p:txBody>
      </p:sp>
      <p:sp>
        <p:nvSpPr>
          <p:cNvPr id="10" name="Content Placeholder 9"/>
          <p:cNvSpPr>
            <a:spLocks noGrp="1"/>
          </p:cNvSpPr>
          <p:nvPr>
            <p:ph sz="half" idx="2"/>
          </p:nvPr>
        </p:nvSpPr>
        <p:spPr/>
        <p:txBody>
          <a:bodyPr/>
          <a:lstStyle/>
          <a:p>
            <a:r>
              <a:rPr lang="en-US" dirty="0" smtClean="0"/>
              <a:t>Yields increased 3-4 times after WWII when monoculture (single crop) became typical</a:t>
            </a:r>
          </a:p>
          <a:p>
            <a:r>
              <a:rPr lang="en-US" dirty="0" smtClean="0"/>
              <a:t>Fertilizer use is increasing resulting in further decline in soil and water quality (groundwater polluted)</a:t>
            </a:r>
          </a:p>
          <a:p>
            <a:endParaRPr lang="en-US" dirty="0"/>
          </a:p>
        </p:txBody>
      </p:sp>
      <p:sp>
        <p:nvSpPr>
          <p:cNvPr id="12" name="Content Placeholder 11"/>
          <p:cNvSpPr>
            <a:spLocks noGrp="1"/>
          </p:cNvSpPr>
          <p:nvPr>
            <p:ph sz="half" idx="4"/>
          </p:nvPr>
        </p:nvSpPr>
        <p:spPr/>
        <p:txBody>
          <a:bodyPr>
            <a:normAutofit fontScale="85000" lnSpcReduction="10000"/>
          </a:bodyPr>
          <a:lstStyle/>
          <a:p>
            <a:r>
              <a:rPr lang="en-US" dirty="0" smtClean="0"/>
              <a:t>Organic farming relies on mixed crop and livestock farming and crop management</a:t>
            </a:r>
          </a:p>
          <a:p>
            <a:r>
              <a:rPr lang="en-US" dirty="0" smtClean="0"/>
              <a:t>Uses crop rotation and intercropping (2 or more crops are grown at the same time in the same plot</a:t>
            </a:r>
          </a:p>
          <a:p>
            <a:r>
              <a:rPr lang="en-US" dirty="0" smtClean="0"/>
              <a:t>Less pesticides in the environment and food chain</a:t>
            </a:r>
          </a:p>
          <a:p>
            <a:r>
              <a:rPr lang="en-US" dirty="0" smtClean="0"/>
              <a:t>Conservation tillage (</a:t>
            </a:r>
            <a:r>
              <a:rPr lang="en-US" dirty="0" err="1" smtClean="0"/>
              <a:t>ploughing</a:t>
            </a:r>
            <a:r>
              <a:rPr lang="en-US" dirty="0" smtClean="0"/>
              <a:t> crop residues into the topsoil)</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762000"/>
          </a:xfrm>
        </p:spPr>
        <p:txBody>
          <a:bodyPr>
            <a:normAutofit/>
          </a:bodyPr>
          <a:lstStyle/>
          <a:p>
            <a:r>
              <a:rPr lang="en-US"/>
              <a:t>Desertification Hazard</a:t>
            </a:r>
          </a:p>
        </p:txBody>
      </p:sp>
      <p:pic>
        <p:nvPicPr>
          <p:cNvPr id="24583" name="Picture 7"/>
          <p:cNvPicPr>
            <a:picLocks noGrp="1" noChangeAspect="1" noChangeArrowheads="1"/>
          </p:cNvPicPr>
          <p:nvPr>
            <p:ph sz="quarter" idx="1"/>
          </p:nvPr>
        </p:nvPicPr>
        <p:blipFill>
          <a:blip r:embed="rId2" cstate="print"/>
          <a:srcRect/>
          <a:stretch>
            <a:fillRect/>
          </a:stretch>
        </p:blipFill>
        <p:spPr>
          <a:xfrm>
            <a:off x="838200" y="1276350"/>
            <a:ext cx="7620000" cy="4362450"/>
          </a:xfrm>
        </p:spPr>
      </p:pic>
      <p:sp>
        <p:nvSpPr>
          <p:cNvPr id="24581" name="Text Box 5"/>
          <p:cNvSpPr txBox="1">
            <a:spLocks noChangeArrowheads="1"/>
          </p:cNvSpPr>
          <p:nvPr/>
        </p:nvSpPr>
        <p:spPr bwMode="auto">
          <a:xfrm>
            <a:off x="609600" y="5943600"/>
            <a:ext cx="8153400" cy="581025"/>
          </a:xfrm>
          <a:prstGeom prst="rect">
            <a:avLst/>
          </a:prstGeom>
          <a:noFill/>
          <a:ln w="9525">
            <a:noFill/>
            <a:miter lim="800000"/>
            <a:headEnd/>
            <a:tailEnd/>
          </a:ln>
          <a:effectLst/>
        </p:spPr>
        <p:txBody>
          <a:bodyPr>
            <a:spAutoFit/>
          </a:bodyPr>
          <a:lstStyle/>
          <a:p>
            <a:pPr marL="1027113" indent="-1027113"/>
            <a:r>
              <a:rPr lang="en-US"/>
              <a:t>Fig. 10-14: The most severe desertification hazard is in several parts of semiarid Africa, and parts southwestern Asia, North and South America, and Australia.</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0" name="Text Box 6"/>
          <p:cNvSpPr txBox="1">
            <a:spLocks noChangeArrowheads="1"/>
          </p:cNvSpPr>
          <p:nvPr/>
        </p:nvSpPr>
        <p:spPr bwMode="auto">
          <a:xfrm>
            <a:off x="2642075" y="3124200"/>
            <a:ext cx="3828099" cy="584775"/>
          </a:xfrm>
          <a:prstGeom prst="rect">
            <a:avLst/>
          </a:prstGeom>
          <a:noFill/>
          <a:ln w="38100">
            <a:solidFill>
              <a:srgbClr val="FF00FF"/>
            </a:solidFill>
            <a:prstDash val="sysDot"/>
            <a:miter lim="800000"/>
            <a:headEnd/>
            <a:tailEnd/>
          </a:ln>
          <a:effectLst/>
        </p:spPr>
        <p:txBody>
          <a:bodyPr wrap="none">
            <a:spAutoFit/>
          </a:bodyPr>
          <a:lstStyle/>
          <a:p>
            <a:pPr algn="ctr"/>
            <a:r>
              <a:rPr lang="en-US" sz="3200" b="1" dirty="0">
                <a:solidFill>
                  <a:srgbClr val="009900"/>
                </a:solidFill>
              </a:rPr>
              <a:t>Name That Key Term</a:t>
            </a:r>
          </a:p>
        </p:txBody>
      </p:sp>
      <p:sp>
        <p:nvSpPr>
          <p:cNvPr id="149511" name="Rectangle 7"/>
          <p:cNvSpPr>
            <a:spLocks noChangeArrowheads="1"/>
          </p:cNvSpPr>
          <p:nvPr/>
        </p:nvSpPr>
        <p:spPr bwMode="auto">
          <a:xfrm>
            <a:off x="2224088" y="2928938"/>
            <a:ext cx="4648200" cy="990600"/>
          </a:xfrm>
          <a:prstGeom prst="rect">
            <a:avLst/>
          </a:prstGeom>
          <a:noFill/>
          <a:ln w="38100">
            <a:solidFill>
              <a:srgbClr val="66FF66"/>
            </a:solidFill>
            <a:prstDash val="sysDot"/>
            <a:miter lim="800000"/>
            <a:headEnd/>
            <a:tailEnd/>
          </a:ln>
          <a:effectLst/>
        </p:spPr>
        <p:txBody>
          <a:bodyPr wrap="none" anchor="ctr"/>
          <a:lstStyle/>
          <a:p>
            <a:endParaRPr lang="en-US"/>
          </a:p>
        </p:txBody>
      </p:sp>
      <p:sp>
        <p:nvSpPr>
          <p:cNvPr id="149512" name="Rectangle 8"/>
          <p:cNvSpPr>
            <a:spLocks noChangeArrowheads="1"/>
          </p:cNvSpPr>
          <p:nvPr/>
        </p:nvSpPr>
        <p:spPr bwMode="auto">
          <a:xfrm>
            <a:off x="2009775" y="2743200"/>
            <a:ext cx="5091113" cy="1371600"/>
          </a:xfrm>
          <a:prstGeom prst="rect">
            <a:avLst/>
          </a:prstGeom>
          <a:noFill/>
          <a:ln w="38100">
            <a:solidFill>
              <a:srgbClr val="6699FF"/>
            </a:solidFill>
            <a:prstDash val="sysDot"/>
            <a:miter lim="800000"/>
            <a:headEnd/>
            <a:tailEnd/>
          </a:ln>
          <a:effectLst/>
        </p:spPr>
        <p:txBody>
          <a:bodyPr wrap="none" anchor="ctr"/>
          <a:lstStyle/>
          <a:p>
            <a:endParaRPr lang="en-US"/>
          </a:p>
        </p:txBody>
      </p:sp>
      <p:sp>
        <p:nvSpPr>
          <p:cNvPr id="149513" name="Rectangle 9"/>
          <p:cNvSpPr>
            <a:spLocks noChangeArrowheads="1"/>
          </p:cNvSpPr>
          <p:nvPr/>
        </p:nvSpPr>
        <p:spPr bwMode="auto">
          <a:xfrm>
            <a:off x="1843088" y="2590800"/>
            <a:ext cx="5424487" cy="1676400"/>
          </a:xfrm>
          <a:prstGeom prst="rect">
            <a:avLst/>
          </a:prstGeom>
          <a:noFill/>
          <a:ln w="38100">
            <a:solidFill>
              <a:srgbClr val="FFFF00"/>
            </a:solidFill>
            <a:prstDash val="sysDot"/>
            <a:miter lim="800000"/>
            <a:headEnd/>
            <a:tailEnd/>
          </a:ln>
          <a:effectLst/>
        </p:spPr>
        <p:txBody>
          <a:bodyPr wrap="none" anchor="ctr"/>
          <a:lstStyle/>
          <a:p>
            <a:endParaRPr lang="en-US"/>
          </a:p>
        </p:txBody>
      </p:sp>
    </p:spTree>
    <p:extLst>
      <p:ext uri="{BB962C8B-B14F-4D97-AF65-F5344CB8AC3E}">
        <p14:creationId xmlns:p14="http://schemas.microsoft.com/office/powerpoint/2010/main" val="194936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43200000">
                                      <p:cBhvr>
                                        <p:cTn id="6" dur="2000" fill="hold"/>
                                        <p:tgtEl>
                                          <p:spTgt spid="149510"/>
                                        </p:tgtEl>
                                        <p:attrNameLst>
                                          <p:attrName>r</p:attrName>
                                        </p:attrNameLst>
                                      </p:cBhvr>
                                    </p:animRot>
                                  </p:childTnLst>
                                </p:cTn>
                              </p:par>
                            </p:childTnLst>
                          </p:cTn>
                        </p:par>
                        <p:par>
                          <p:cTn id="7" fill="hold">
                            <p:stCondLst>
                              <p:cond delay="2000"/>
                            </p:stCondLst>
                            <p:childTnLst>
                              <p:par>
                                <p:cTn id="8" presetID="9" presetClass="entr" presetSubtype="0" fill="hold" grpId="0" nodeType="afterEffect">
                                  <p:stCondLst>
                                    <p:cond delay="0"/>
                                  </p:stCondLst>
                                  <p:childTnLst>
                                    <p:set>
                                      <p:cBhvr>
                                        <p:cTn id="9" dur="1" fill="hold">
                                          <p:stCondLst>
                                            <p:cond delay="0"/>
                                          </p:stCondLst>
                                        </p:cTn>
                                        <p:tgtEl>
                                          <p:spTgt spid="149511"/>
                                        </p:tgtEl>
                                        <p:attrNameLst>
                                          <p:attrName>style.visibility</p:attrName>
                                        </p:attrNameLst>
                                      </p:cBhvr>
                                      <p:to>
                                        <p:strVal val="visible"/>
                                      </p:to>
                                    </p:set>
                                    <p:animEffect transition="in" filter="dissolve">
                                      <p:cBhvr>
                                        <p:cTn id="10" dur="500"/>
                                        <p:tgtEl>
                                          <p:spTgt spid="149511"/>
                                        </p:tgtEl>
                                      </p:cBhvr>
                                    </p:animEffect>
                                  </p:childTnLst>
                                </p:cTn>
                              </p:par>
                            </p:childTnLst>
                          </p:cTn>
                        </p:par>
                        <p:par>
                          <p:cTn id="11" fill="hold">
                            <p:stCondLst>
                              <p:cond delay="2500"/>
                            </p:stCondLst>
                            <p:childTnLst>
                              <p:par>
                                <p:cTn id="12" presetID="9" presetClass="entr" presetSubtype="0" fill="hold" grpId="0" nodeType="afterEffect">
                                  <p:stCondLst>
                                    <p:cond delay="0"/>
                                  </p:stCondLst>
                                  <p:childTnLst>
                                    <p:set>
                                      <p:cBhvr>
                                        <p:cTn id="13" dur="1" fill="hold">
                                          <p:stCondLst>
                                            <p:cond delay="0"/>
                                          </p:stCondLst>
                                        </p:cTn>
                                        <p:tgtEl>
                                          <p:spTgt spid="149512"/>
                                        </p:tgtEl>
                                        <p:attrNameLst>
                                          <p:attrName>style.visibility</p:attrName>
                                        </p:attrNameLst>
                                      </p:cBhvr>
                                      <p:to>
                                        <p:strVal val="visible"/>
                                      </p:to>
                                    </p:set>
                                    <p:animEffect transition="in" filter="dissolve">
                                      <p:cBhvr>
                                        <p:cTn id="14" dur="500"/>
                                        <p:tgtEl>
                                          <p:spTgt spid="149512"/>
                                        </p:tgtEl>
                                      </p:cBhvr>
                                    </p:animEffect>
                                  </p:childTnLst>
                                </p:cTn>
                              </p:par>
                            </p:childTnLst>
                          </p:cTn>
                        </p:par>
                        <p:par>
                          <p:cTn id="15" fill="hold">
                            <p:stCondLst>
                              <p:cond delay="3000"/>
                            </p:stCondLst>
                            <p:childTnLst>
                              <p:par>
                                <p:cTn id="16" presetID="9" presetClass="entr" presetSubtype="0" fill="hold" grpId="0" nodeType="afterEffect">
                                  <p:stCondLst>
                                    <p:cond delay="0"/>
                                  </p:stCondLst>
                                  <p:childTnLst>
                                    <p:set>
                                      <p:cBhvr>
                                        <p:cTn id="17" dur="1" fill="hold">
                                          <p:stCondLst>
                                            <p:cond delay="0"/>
                                          </p:stCondLst>
                                        </p:cTn>
                                        <p:tgtEl>
                                          <p:spTgt spid="149513"/>
                                        </p:tgtEl>
                                        <p:attrNameLst>
                                          <p:attrName>style.visibility</p:attrName>
                                        </p:attrNameLst>
                                      </p:cBhvr>
                                      <p:to>
                                        <p:strVal val="visible"/>
                                      </p:to>
                                    </p:set>
                                    <p:animEffect transition="in" filter="dissolve">
                                      <p:cBhvr>
                                        <p:cTn id="18" dur="500"/>
                                        <p:tgtEl>
                                          <p:spTgt spid="149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P spid="149511" grpId="0" animBg="1"/>
      <p:bldP spid="149512" grpId="0" animBg="1"/>
      <p:bldP spid="1495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514350" y="4452938"/>
            <a:ext cx="4119563" cy="701675"/>
          </a:xfrm>
          <a:prstGeom prst="rect">
            <a:avLst/>
          </a:prstGeom>
          <a:noFill/>
          <a:ln w="9525">
            <a:noFill/>
            <a:miter lim="800000"/>
            <a:headEnd/>
            <a:tailEnd/>
          </a:ln>
          <a:effectLst/>
        </p:spPr>
        <p:txBody>
          <a:bodyPr>
            <a:spAutoFit/>
          </a:bodyPr>
          <a:lstStyle/>
          <a:p>
            <a:pPr algn="ctr"/>
            <a:r>
              <a:rPr lang="en-US" sz="2000" b="1" dirty="0">
                <a:solidFill>
                  <a:srgbClr val="FF0000"/>
                </a:solidFill>
              </a:rPr>
              <a:t>Output per unit land per unit time (e.g., tons per acre per year).</a:t>
            </a:r>
          </a:p>
        </p:txBody>
      </p:sp>
      <p:sp>
        <p:nvSpPr>
          <p:cNvPr id="172035" name="Text Box 3"/>
          <p:cNvSpPr txBox="1">
            <a:spLocks noChangeArrowheads="1"/>
          </p:cNvSpPr>
          <p:nvPr/>
        </p:nvSpPr>
        <p:spPr bwMode="auto">
          <a:xfrm>
            <a:off x="6459558" y="4557713"/>
            <a:ext cx="947695" cy="523220"/>
          </a:xfrm>
          <a:prstGeom prst="rect">
            <a:avLst/>
          </a:prstGeom>
          <a:noFill/>
          <a:ln w="9525">
            <a:noFill/>
            <a:miter lim="800000"/>
            <a:headEnd/>
            <a:tailEnd/>
          </a:ln>
          <a:effectLst/>
        </p:spPr>
        <p:txBody>
          <a:bodyPr wrap="none">
            <a:spAutoFit/>
          </a:bodyPr>
          <a:lstStyle/>
          <a:p>
            <a:pPr algn="ctr"/>
            <a:r>
              <a:rPr lang="en-US" sz="2800" b="1" dirty="0">
                <a:solidFill>
                  <a:srgbClr val="FF0000"/>
                </a:solidFill>
              </a:rPr>
              <a:t>Yield</a:t>
            </a:r>
          </a:p>
        </p:txBody>
      </p:sp>
      <p:sp>
        <p:nvSpPr>
          <p:cNvPr id="172036" name="Rectangle 4"/>
          <p:cNvSpPr>
            <a:spLocks noChangeArrowheads="1"/>
          </p:cNvSpPr>
          <p:nvPr/>
        </p:nvSpPr>
        <p:spPr bwMode="auto">
          <a:xfrm>
            <a:off x="590550" y="1646238"/>
            <a:ext cx="3981450" cy="701675"/>
          </a:xfrm>
          <a:prstGeom prst="rect">
            <a:avLst/>
          </a:prstGeom>
          <a:noFill/>
          <a:ln w="9525">
            <a:noFill/>
            <a:miter lim="800000"/>
            <a:headEnd/>
            <a:tailEnd/>
          </a:ln>
          <a:effectLst/>
        </p:spPr>
        <p:txBody>
          <a:bodyPr>
            <a:spAutoFit/>
          </a:bodyPr>
          <a:lstStyle/>
          <a:p>
            <a:pPr algn="ctr"/>
            <a:r>
              <a:rPr lang="en-US" sz="2000" dirty="0">
                <a:solidFill>
                  <a:srgbClr val="009900"/>
                </a:solidFill>
              </a:rPr>
              <a:t>The intentional cultivation of crops and raising of livestock.</a:t>
            </a:r>
          </a:p>
        </p:txBody>
      </p:sp>
      <p:sp>
        <p:nvSpPr>
          <p:cNvPr id="172037" name="Text Box 5"/>
          <p:cNvSpPr txBox="1">
            <a:spLocks noChangeArrowheads="1"/>
          </p:cNvSpPr>
          <p:nvPr/>
        </p:nvSpPr>
        <p:spPr bwMode="auto">
          <a:xfrm>
            <a:off x="5966658" y="1752600"/>
            <a:ext cx="1928733" cy="523220"/>
          </a:xfrm>
          <a:prstGeom prst="rect">
            <a:avLst/>
          </a:prstGeom>
          <a:noFill/>
          <a:ln w="9525">
            <a:noFill/>
            <a:miter lim="800000"/>
            <a:headEnd/>
            <a:tailEnd/>
          </a:ln>
          <a:effectLst/>
        </p:spPr>
        <p:txBody>
          <a:bodyPr wrap="none">
            <a:spAutoFit/>
          </a:bodyPr>
          <a:lstStyle/>
          <a:p>
            <a:pPr algn="ctr"/>
            <a:r>
              <a:rPr lang="en-US" sz="2800" b="1" dirty="0">
                <a:solidFill>
                  <a:srgbClr val="009900"/>
                </a:solidFill>
              </a:rPr>
              <a:t>Agriculture</a:t>
            </a:r>
          </a:p>
        </p:txBody>
      </p:sp>
      <p:sp>
        <p:nvSpPr>
          <p:cNvPr id="172038" name="Rectangle 6"/>
          <p:cNvSpPr>
            <a:spLocks noChangeArrowheads="1"/>
          </p:cNvSpPr>
          <p:nvPr/>
        </p:nvSpPr>
        <p:spPr bwMode="auto">
          <a:xfrm>
            <a:off x="333375" y="2590800"/>
            <a:ext cx="4495800" cy="1616075"/>
          </a:xfrm>
          <a:prstGeom prst="rect">
            <a:avLst/>
          </a:prstGeom>
          <a:noFill/>
          <a:ln w="9525">
            <a:noFill/>
            <a:miter lim="800000"/>
            <a:headEnd/>
            <a:tailEnd/>
          </a:ln>
          <a:effectLst/>
        </p:spPr>
        <p:txBody>
          <a:bodyPr>
            <a:spAutoFit/>
          </a:bodyPr>
          <a:lstStyle/>
          <a:p>
            <a:pPr algn="ctr"/>
            <a:r>
              <a:rPr lang="en-US" sz="2000" b="1" dirty="0">
                <a:solidFill>
                  <a:srgbClr val="6699FF"/>
                </a:solidFill>
              </a:rPr>
              <a:t>An industrialized, corporate form of agriculture organized into integrated networks of agricultural inputs and outputs controlled by a small number of large corporations.</a:t>
            </a:r>
          </a:p>
        </p:txBody>
      </p:sp>
      <p:sp>
        <p:nvSpPr>
          <p:cNvPr id="172039" name="Rectangle 7"/>
          <p:cNvSpPr>
            <a:spLocks noChangeArrowheads="1"/>
          </p:cNvSpPr>
          <p:nvPr/>
        </p:nvSpPr>
        <p:spPr bwMode="auto">
          <a:xfrm>
            <a:off x="261938" y="409575"/>
            <a:ext cx="4648200" cy="1006475"/>
          </a:xfrm>
          <a:prstGeom prst="rect">
            <a:avLst/>
          </a:prstGeom>
          <a:noFill/>
          <a:ln w="9525">
            <a:noFill/>
            <a:miter lim="800000"/>
            <a:headEnd/>
            <a:tailEnd/>
          </a:ln>
          <a:effectLst/>
        </p:spPr>
        <p:txBody>
          <a:bodyPr>
            <a:spAutoFit/>
          </a:bodyPr>
          <a:lstStyle/>
          <a:p>
            <a:pPr algn="ctr"/>
            <a:r>
              <a:rPr lang="en-US" sz="2000">
                <a:solidFill>
                  <a:srgbClr val="FF00FF"/>
                </a:solidFill>
              </a:rPr>
              <a:t>The collecting of roots, seeds, fruit, and fiber from wild plants and the hunting and fishing of wild animals.</a:t>
            </a:r>
          </a:p>
        </p:txBody>
      </p:sp>
      <p:sp>
        <p:nvSpPr>
          <p:cNvPr id="172040" name="Text Box 8"/>
          <p:cNvSpPr txBox="1">
            <a:spLocks noChangeArrowheads="1"/>
          </p:cNvSpPr>
          <p:nvPr/>
        </p:nvSpPr>
        <p:spPr bwMode="auto">
          <a:xfrm>
            <a:off x="5795963" y="457200"/>
            <a:ext cx="2260600" cy="946150"/>
          </a:xfrm>
          <a:prstGeom prst="rect">
            <a:avLst/>
          </a:prstGeom>
          <a:noFill/>
          <a:ln w="9525">
            <a:noFill/>
            <a:miter lim="800000"/>
            <a:headEnd/>
            <a:tailEnd/>
          </a:ln>
          <a:effectLst/>
        </p:spPr>
        <p:txBody>
          <a:bodyPr wrap="none">
            <a:spAutoFit/>
          </a:bodyPr>
          <a:lstStyle/>
          <a:p>
            <a:pPr algn="ctr"/>
            <a:r>
              <a:rPr lang="en-US" sz="2800" b="1">
                <a:solidFill>
                  <a:srgbClr val="FF00FF"/>
                </a:solidFill>
              </a:rPr>
              <a:t>Hunting and</a:t>
            </a:r>
          </a:p>
          <a:p>
            <a:pPr algn="ctr"/>
            <a:r>
              <a:rPr lang="en-US" sz="2800" b="1">
                <a:solidFill>
                  <a:srgbClr val="FF00FF"/>
                </a:solidFill>
              </a:rPr>
              <a:t>Gathering</a:t>
            </a:r>
          </a:p>
        </p:txBody>
      </p:sp>
      <p:sp>
        <p:nvSpPr>
          <p:cNvPr id="172041" name="Rectangle 9"/>
          <p:cNvSpPr>
            <a:spLocks noChangeArrowheads="1"/>
          </p:cNvSpPr>
          <p:nvPr/>
        </p:nvSpPr>
        <p:spPr bwMode="auto">
          <a:xfrm>
            <a:off x="5713413" y="3124200"/>
            <a:ext cx="2439987" cy="519113"/>
          </a:xfrm>
          <a:prstGeom prst="rect">
            <a:avLst/>
          </a:prstGeom>
          <a:noFill/>
          <a:ln w="9525">
            <a:noFill/>
            <a:miter lim="800000"/>
            <a:headEnd/>
            <a:tailEnd/>
          </a:ln>
          <a:effectLst/>
        </p:spPr>
        <p:txBody>
          <a:bodyPr wrap="none">
            <a:spAutoFit/>
          </a:bodyPr>
          <a:lstStyle/>
          <a:p>
            <a:pPr algn="ctr"/>
            <a:r>
              <a:rPr lang="en-US" sz="2800" b="1">
                <a:solidFill>
                  <a:srgbClr val="6699FF"/>
                </a:solidFill>
              </a:rPr>
              <a:t>Agribusiness</a:t>
            </a:r>
          </a:p>
        </p:txBody>
      </p:sp>
      <p:sp>
        <p:nvSpPr>
          <p:cNvPr id="172045" name="Rectangle 13"/>
          <p:cNvSpPr>
            <a:spLocks noChangeArrowheads="1"/>
          </p:cNvSpPr>
          <p:nvPr/>
        </p:nvSpPr>
        <p:spPr bwMode="auto">
          <a:xfrm>
            <a:off x="790575" y="5410200"/>
            <a:ext cx="3581400" cy="1006475"/>
          </a:xfrm>
          <a:prstGeom prst="rect">
            <a:avLst/>
          </a:prstGeom>
          <a:noFill/>
          <a:ln w="9525">
            <a:noFill/>
            <a:miter lim="800000"/>
            <a:headEnd/>
            <a:tailEnd/>
          </a:ln>
          <a:effectLst/>
        </p:spPr>
        <p:txBody>
          <a:bodyPr>
            <a:spAutoFit/>
          </a:bodyPr>
          <a:lstStyle/>
          <a:p>
            <a:pPr algn="ctr"/>
            <a:r>
              <a:rPr lang="en-US" sz="2000">
                <a:solidFill>
                  <a:srgbClr val="FF00FF"/>
                </a:solidFill>
              </a:rPr>
              <a:t>Large-area farms or ranches with low inputs of labor per acre and low output per acre.</a:t>
            </a:r>
          </a:p>
        </p:txBody>
      </p:sp>
      <p:sp>
        <p:nvSpPr>
          <p:cNvPr id="172046" name="Text Box 14"/>
          <p:cNvSpPr txBox="1">
            <a:spLocks noChangeArrowheads="1"/>
          </p:cNvSpPr>
          <p:nvPr/>
        </p:nvSpPr>
        <p:spPr bwMode="auto">
          <a:xfrm>
            <a:off x="5013325" y="5638800"/>
            <a:ext cx="3844925" cy="519113"/>
          </a:xfrm>
          <a:prstGeom prst="rect">
            <a:avLst/>
          </a:prstGeom>
          <a:noFill/>
          <a:ln w="9525">
            <a:noFill/>
            <a:miter lim="800000"/>
            <a:headEnd/>
            <a:tailEnd/>
          </a:ln>
          <a:effectLst/>
        </p:spPr>
        <p:txBody>
          <a:bodyPr wrap="none">
            <a:spAutoFit/>
          </a:bodyPr>
          <a:lstStyle/>
          <a:p>
            <a:pPr algn="ctr"/>
            <a:r>
              <a:rPr lang="en-US" sz="2800" b="1">
                <a:solidFill>
                  <a:srgbClr val="FF00FF"/>
                </a:solidFill>
              </a:rPr>
              <a:t>Extensive Agriculture</a:t>
            </a:r>
          </a:p>
        </p:txBody>
      </p:sp>
    </p:spTree>
    <p:extLst>
      <p:ext uri="{BB962C8B-B14F-4D97-AF65-F5344CB8AC3E}">
        <p14:creationId xmlns:p14="http://schemas.microsoft.com/office/powerpoint/2010/main" val="398159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8000"/>
                                  </p:iterate>
                                  <p:childTnLst>
                                    <p:set>
                                      <p:cBhvr>
                                        <p:cTn id="6" dur="1" fill="hold">
                                          <p:stCondLst>
                                            <p:cond delay="0"/>
                                          </p:stCondLst>
                                        </p:cTn>
                                        <p:tgtEl>
                                          <p:spTgt spid="172039"/>
                                        </p:tgtEl>
                                        <p:attrNameLst>
                                          <p:attrName>style.visibility</p:attrName>
                                        </p:attrNameLst>
                                      </p:cBhvr>
                                      <p:to>
                                        <p:strVal val="visible"/>
                                      </p:to>
                                    </p:set>
                                    <p:animEffect transition="in" filter="dissolve">
                                      <p:cBhvr>
                                        <p:cTn id="7" dur="500"/>
                                        <p:tgtEl>
                                          <p:spTgt spid="1720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20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wd">
                                    <p:tmPct val="8000"/>
                                  </p:iterate>
                                  <p:childTnLst>
                                    <p:set>
                                      <p:cBhvr>
                                        <p:cTn id="15" dur="1" fill="hold">
                                          <p:stCondLst>
                                            <p:cond delay="0"/>
                                          </p:stCondLst>
                                        </p:cTn>
                                        <p:tgtEl>
                                          <p:spTgt spid="172036"/>
                                        </p:tgtEl>
                                        <p:attrNameLst>
                                          <p:attrName>style.visibility</p:attrName>
                                        </p:attrNameLst>
                                      </p:cBhvr>
                                      <p:to>
                                        <p:strVal val="visible"/>
                                      </p:to>
                                    </p:set>
                                    <p:animEffect transition="in" filter="dissolve">
                                      <p:cBhvr>
                                        <p:cTn id="16" dur="500"/>
                                        <p:tgtEl>
                                          <p:spTgt spid="17203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20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8000"/>
                                  </p:iterate>
                                  <p:childTnLst>
                                    <p:set>
                                      <p:cBhvr>
                                        <p:cTn id="24" dur="1" fill="hold">
                                          <p:stCondLst>
                                            <p:cond delay="0"/>
                                          </p:stCondLst>
                                        </p:cTn>
                                        <p:tgtEl>
                                          <p:spTgt spid="172038"/>
                                        </p:tgtEl>
                                        <p:attrNameLst>
                                          <p:attrName>style.visibility</p:attrName>
                                        </p:attrNameLst>
                                      </p:cBhvr>
                                      <p:to>
                                        <p:strVal val="visible"/>
                                      </p:to>
                                    </p:set>
                                    <p:animEffect transition="in" filter="dissolve">
                                      <p:cBhvr>
                                        <p:cTn id="25" dur="500"/>
                                        <p:tgtEl>
                                          <p:spTgt spid="17203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2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iterate type="wd">
                                    <p:tmPct val="8000"/>
                                  </p:iterate>
                                  <p:childTnLst>
                                    <p:set>
                                      <p:cBhvr>
                                        <p:cTn id="33" dur="1" fill="hold">
                                          <p:stCondLst>
                                            <p:cond delay="0"/>
                                          </p:stCondLst>
                                        </p:cTn>
                                        <p:tgtEl>
                                          <p:spTgt spid="172034"/>
                                        </p:tgtEl>
                                        <p:attrNameLst>
                                          <p:attrName>style.visibility</p:attrName>
                                        </p:attrNameLst>
                                      </p:cBhvr>
                                      <p:to>
                                        <p:strVal val="visible"/>
                                      </p:to>
                                    </p:set>
                                    <p:animEffect transition="in" filter="dissolve">
                                      <p:cBhvr>
                                        <p:cTn id="34" dur="500"/>
                                        <p:tgtEl>
                                          <p:spTgt spid="17203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0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iterate type="wd">
                                    <p:tmPct val="8000"/>
                                  </p:iterate>
                                  <p:childTnLst>
                                    <p:set>
                                      <p:cBhvr>
                                        <p:cTn id="42" dur="1" fill="hold">
                                          <p:stCondLst>
                                            <p:cond delay="0"/>
                                          </p:stCondLst>
                                        </p:cTn>
                                        <p:tgtEl>
                                          <p:spTgt spid="172045"/>
                                        </p:tgtEl>
                                        <p:attrNameLst>
                                          <p:attrName>style.visibility</p:attrName>
                                        </p:attrNameLst>
                                      </p:cBhvr>
                                      <p:to>
                                        <p:strVal val="visible"/>
                                      </p:to>
                                    </p:set>
                                    <p:animEffect transition="in" filter="dissolve">
                                      <p:cBhvr>
                                        <p:cTn id="43" dur="500"/>
                                        <p:tgtEl>
                                          <p:spTgt spid="17204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2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p:bldP spid="172036" grpId="0"/>
      <p:bldP spid="172037" grpId="0"/>
      <p:bldP spid="172038" grpId="0"/>
      <p:bldP spid="172039" grpId="0"/>
      <p:bldP spid="172040" grpId="0"/>
      <p:bldP spid="172041" grpId="0"/>
      <p:bldP spid="172045" grpId="0"/>
      <p:bldP spid="17204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290513" y="3810000"/>
            <a:ext cx="4591050" cy="701675"/>
          </a:xfrm>
          <a:prstGeom prst="rect">
            <a:avLst/>
          </a:prstGeom>
          <a:noFill/>
          <a:ln w="9525">
            <a:noFill/>
            <a:miter lim="800000"/>
            <a:headEnd/>
            <a:tailEnd/>
          </a:ln>
          <a:effectLst/>
        </p:spPr>
        <p:txBody>
          <a:bodyPr>
            <a:spAutoFit/>
          </a:bodyPr>
          <a:lstStyle/>
          <a:p>
            <a:pPr algn="ctr"/>
            <a:r>
              <a:rPr lang="en-US" sz="2000">
                <a:solidFill>
                  <a:srgbClr val="FF00FF"/>
                </a:solidFill>
              </a:rPr>
              <a:t>Goods such as equipment and buildings used to produce other goods.</a:t>
            </a:r>
          </a:p>
        </p:txBody>
      </p:sp>
      <p:sp>
        <p:nvSpPr>
          <p:cNvPr id="173059" name="Text Box 3"/>
          <p:cNvSpPr txBox="1">
            <a:spLocks noChangeArrowheads="1"/>
          </p:cNvSpPr>
          <p:nvPr/>
        </p:nvSpPr>
        <p:spPr bwMode="auto">
          <a:xfrm>
            <a:off x="6248400" y="3914775"/>
            <a:ext cx="1371600" cy="519113"/>
          </a:xfrm>
          <a:prstGeom prst="rect">
            <a:avLst/>
          </a:prstGeom>
          <a:noFill/>
          <a:ln w="9525">
            <a:noFill/>
            <a:miter lim="800000"/>
            <a:headEnd/>
            <a:tailEnd/>
          </a:ln>
          <a:effectLst/>
        </p:spPr>
        <p:txBody>
          <a:bodyPr wrap="none">
            <a:spAutoFit/>
          </a:bodyPr>
          <a:lstStyle/>
          <a:p>
            <a:pPr algn="ctr"/>
            <a:r>
              <a:rPr lang="en-US" sz="2800" b="1">
                <a:solidFill>
                  <a:srgbClr val="FF00FF"/>
                </a:solidFill>
              </a:rPr>
              <a:t>Capital</a:t>
            </a:r>
          </a:p>
        </p:txBody>
      </p:sp>
      <p:sp>
        <p:nvSpPr>
          <p:cNvPr id="173060" name="Rectangle 4"/>
          <p:cNvSpPr>
            <a:spLocks noChangeArrowheads="1"/>
          </p:cNvSpPr>
          <p:nvPr/>
        </p:nvSpPr>
        <p:spPr bwMode="auto">
          <a:xfrm>
            <a:off x="76200" y="1660525"/>
            <a:ext cx="4972050" cy="701675"/>
          </a:xfrm>
          <a:prstGeom prst="rect">
            <a:avLst/>
          </a:prstGeom>
          <a:noFill/>
          <a:ln w="9525">
            <a:noFill/>
            <a:miter lim="800000"/>
            <a:headEnd/>
            <a:tailEnd/>
          </a:ln>
          <a:effectLst/>
        </p:spPr>
        <p:txBody>
          <a:bodyPr>
            <a:spAutoFit/>
          </a:bodyPr>
          <a:lstStyle/>
          <a:p>
            <a:pPr algn="ctr"/>
            <a:r>
              <a:rPr lang="en-US" sz="2000" b="1" dirty="0">
                <a:solidFill>
                  <a:srgbClr val="6699FF"/>
                </a:solidFill>
              </a:rPr>
              <a:t>Agriculture in which a large amount of human work is applied per unit of output</a:t>
            </a:r>
            <a:r>
              <a:rPr lang="en-US" sz="2000" dirty="0">
                <a:solidFill>
                  <a:srgbClr val="6699FF"/>
                </a:solidFill>
              </a:rPr>
              <a:t>.</a:t>
            </a:r>
          </a:p>
        </p:txBody>
      </p:sp>
      <p:sp>
        <p:nvSpPr>
          <p:cNvPr id="173061" name="Text Box 5"/>
          <p:cNvSpPr txBox="1">
            <a:spLocks noChangeArrowheads="1"/>
          </p:cNvSpPr>
          <p:nvPr/>
        </p:nvSpPr>
        <p:spPr bwMode="auto">
          <a:xfrm>
            <a:off x="5516563" y="1568450"/>
            <a:ext cx="2836862" cy="946150"/>
          </a:xfrm>
          <a:prstGeom prst="rect">
            <a:avLst/>
          </a:prstGeom>
          <a:noFill/>
          <a:ln w="9525">
            <a:noFill/>
            <a:miter lim="800000"/>
            <a:headEnd/>
            <a:tailEnd/>
          </a:ln>
          <a:effectLst/>
        </p:spPr>
        <p:txBody>
          <a:bodyPr wrap="none">
            <a:spAutoFit/>
          </a:bodyPr>
          <a:lstStyle/>
          <a:p>
            <a:pPr algn="ctr"/>
            <a:r>
              <a:rPr lang="en-US" sz="2800" b="1">
                <a:solidFill>
                  <a:srgbClr val="6699FF"/>
                </a:solidFill>
              </a:rPr>
              <a:t>Labor-Intensive</a:t>
            </a:r>
          </a:p>
          <a:p>
            <a:pPr algn="ctr"/>
            <a:r>
              <a:rPr lang="en-US" sz="2800" b="1">
                <a:solidFill>
                  <a:srgbClr val="6699FF"/>
                </a:solidFill>
              </a:rPr>
              <a:t>Agriculture</a:t>
            </a:r>
          </a:p>
        </p:txBody>
      </p:sp>
      <p:sp>
        <p:nvSpPr>
          <p:cNvPr id="173062" name="Rectangle 6"/>
          <p:cNvSpPr>
            <a:spLocks noChangeArrowheads="1"/>
          </p:cNvSpPr>
          <p:nvPr/>
        </p:nvSpPr>
        <p:spPr bwMode="auto">
          <a:xfrm>
            <a:off x="290513" y="2841625"/>
            <a:ext cx="4572000" cy="701675"/>
          </a:xfrm>
          <a:prstGeom prst="rect">
            <a:avLst/>
          </a:prstGeom>
          <a:noFill/>
          <a:ln w="9525">
            <a:noFill/>
            <a:miter lim="800000"/>
            <a:headEnd/>
            <a:tailEnd/>
          </a:ln>
          <a:effectLst/>
        </p:spPr>
        <p:txBody>
          <a:bodyPr>
            <a:spAutoFit/>
          </a:bodyPr>
          <a:lstStyle/>
          <a:p>
            <a:pPr algn="ctr"/>
            <a:r>
              <a:rPr lang="en-US" sz="2000" b="1" dirty="0">
                <a:solidFill>
                  <a:srgbClr val="FF0000"/>
                </a:solidFill>
              </a:rPr>
              <a:t>Agriculture in which a large amount of capital is applied per unit of output</a:t>
            </a:r>
            <a:r>
              <a:rPr lang="en-US" sz="2000" dirty="0">
                <a:solidFill>
                  <a:srgbClr val="FFFF00"/>
                </a:solidFill>
              </a:rPr>
              <a:t>.</a:t>
            </a:r>
          </a:p>
        </p:txBody>
      </p:sp>
      <p:sp>
        <p:nvSpPr>
          <p:cNvPr id="173063" name="Rectangle 7"/>
          <p:cNvSpPr>
            <a:spLocks noChangeArrowheads="1"/>
          </p:cNvSpPr>
          <p:nvPr/>
        </p:nvSpPr>
        <p:spPr bwMode="auto">
          <a:xfrm>
            <a:off x="609600" y="409575"/>
            <a:ext cx="3886200" cy="1006475"/>
          </a:xfrm>
          <a:prstGeom prst="rect">
            <a:avLst/>
          </a:prstGeom>
          <a:noFill/>
          <a:ln w="9525">
            <a:noFill/>
            <a:miter lim="800000"/>
            <a:headEnd/>
            <a:tailEnd/>
          </a:ln>
          <a:effectLst/>
        </p:spPr>
        <p:txBody>
          <a:bodyPr>
            <a:spAutoFit/>
          </a:bodyPr>
          <a:lstStyle/>
          <a:p>
            <a:pPr algn="ctr"/>
            <a:r>
              <a:rPr lang="en-US" sz="2000" b="1" dirty="0">
                <a:solidFill>
                  <a:srgbClr val="009900"/>
                </a:solidFill>
              </a:rPr>
              <a:t>Small-area farms and ranches with high inputs of labor per acre and high output per acre.</a:t>
            </a:r>
          </a:p>
        </p:txBody>
      </p:sp>
      <p:sp>
        <p:nvSpPr>
          <p:cNvPr id="173064" name="Text Box 8"/>
          <p:cNvSpPr txBox="1">
            <a:spLocks noChangeArrowheads="1"/>
          </p:cNvSpPr>
          <p:nvPr/>
        </p:nvSpPr>
        <p:spPr bwMode="auto">
          <a:xfrm>
            <a:off x="5277180" y="652803"/>
            <a:ext cx="3416320" cy="523220"/>
          </a:xfrm>
          <a:prstGeom prst="rect">
            <a:avLst/>
          </a:prstGeom>
          <a:noFill/>
          <a:ln w="9525">
            <a:noFill/>
            <a:miter lim="800000"/>
            <a:headEnd/>
            <a:tailEnd/>
          </a:ln>
          <a:effectLst/>
        </p:spPr>
        <p:txBody>
          <a:bodyPr wrap="none">
            <a:spAutoFit/>
          </a:bodyPr>
          <a:lstStyle/>
          <a:p>
            <a:pPr algn="ctr"/>
            <a:r>
              <a:rPr lang="en-US" sz="2800" b="1" dirty="0">
                <a:solidFill>
                  <a:srgbClr val="009900"/>
                </a:solidFill>
              </a:rPr>
              <a:t>Intensive Agriculture</a:t>
            </a:r>
          </a:p>
        </p:txBody>
      </p:sp>
      <p:sp>
        <p:nvSpPr>
          <p:cNvPr id="173065" name="Rectangle 9"/>
          <p:cNvSpPr>
            <a:spLocks noChangeArrowheads="1"/>
          </p:cNvSpPr>
          <p:nvPr/>
        </p:nvSpPr>
        <p:spPr bwMode="auto">
          <a:xfrm>
            <a:off x="5552329" y="2743200"/>
            <a:ext cx="2747868" cy="954107"/>
          </a:xfrm>
          <a:prstGeom prst="rect">
            <a:avLst/>
          </a:prstGeom>
          <a:noFill/>
          <a:ln w="9525">
            <a:noFill/>
            <a:miter lim="800000"/>
            <a:headEnd/>
            <a:tailEnd/>
          </a:ln>
          <a:effectLst/>
        </p:spPr>
        <p:txBody>
          <a:bodyPr wrap="none">
            <a:spAutoFit/>
          </a:bodyPr>
          <a:lstStyle/>
          <a:p>
            <a:pPr algn="ctr"/>
            <a:r>
              <a:rPr lang="en-US" sz="2800" b="1" dirty="0">
                <a:solidFill>
                  <a:srgbClr val="FF0000"/>
                </a:solidFill>
              </a:rPr>
              <a:t>Capital-Intensive</a:t>
            </a:r>
          </a:p>
          <a:p>
            <a:pPr algn="ctr"/>
            <a:r>
              <a:rPr lang="en-US" sz="2800" b="1" dirty="0">
                <a:solidFill>
                  <a:srgbClr val="FF0000"/>
                </a:solidFill>
              </a:rPr>
              <a:t>Agriculture</a:t>
            </a:r>
          </a:p>
        </p:txBody>
      </p:sp>
      <p:sp>
        <p:nvSpPr>
          <p:cNvPr id="173069" name="Rectangle 13"/>
          <p:cNvSpPr>
            <a:spLocks noChangeArrowheads="1"/>
          </p:cNvSpPr>
          <p:nvPr/>
        </p:nvSpPr>
        <p:spPr bwMode="auto">
          <a:xfrm>
            <a:off x="71438" y="5729288"/>
            <a:ext cx="5029200" cy="701675"/>
          </a:xfrm>
          <a:prstGeom prst="rect">
            <a:avLst/>
          </a:prstGeom>
          <a:noFill/>
          <a:ln w="9525">
            <a:noFill/>
            <a:miter lim="800000"/>
            <a:headEnd/>
            <a:tailEnd/>
          </a:ln>
          <a:effectLst/>
        </p:spPr>
        <p:txBody>
          <a:bodyPr>
            <a:spAutoFit/>
          </a:bodyPr>
          <a:lstStyle/>
          <a:p>
            <a:pPr algn="ctr"/>
            <a:r>
              <a:rPr lang="en-US" sz="2000" b="1" dirty="0">
                <a:solidFill>
                  <a:srgbClr val="6699FF"/>
                </a:solidFill>
              </a:rPr>
              <a:t>A large estate that produces a single cash crop. Mainly found now in the tropics.</a:t>
            </a:r>
          </a:p>
        </p:txBody>
      </p:sp>
      <p:sp>
        <p:nvSpPr>
          <p:cNvPr id="173070" name="Text Box 14"/>
          <p:cNvSpPr txBox="1">
            <a:spLocks noChangeArrowheads="1"/>
          </p:cNvSpPr>
          <p:nvPr/>
        </p:nvSpPr>
        <p:spPr bwMode="auto">
          <a:xfrm>
            <a:off x="5976938" y="5838825"/>
            <a:ext cx="1905000" cy="519113"/>
          </a:xfrm>
          <a:prstGeom prst="rect">
            <a:avLst/>
          </a:prstGeom>
          <a:noFill/>
          <a:ln w="9525">
            <a:noFill/>
            <a:miter lim="800000"/>
            <a:headEnd/>
            <a:tailEnd/>
          </a:ln>
          <a:effectLst/>
        </p:spPr>
        <p:txBody>
          <a:bodyPr wrap="none">
            <a:spAutoFit/>
          </a:bodyPr>
          <a:lstStyle/>
          <a:p>
            <a:pPr algn="ctr"/>
            <a:r>
              <a:rPr lang="en-US" sz="2800" b="1" dirty="0">
                <a:solidFill>
                  <a:srgbClr val="6699FF"/>
                </a:solidFill>
              </a:rPr>
              <a:t>Plantation</a:t>
            </a:r>
          </a:p>
        </p:txBody>
      </p:sp>
      <p:sp>
        <p:nvSpPr>
          <p:cNvPr id="173071" name="Rectangle 15"/>
          <p:cNvSpPr>
            <a:spLocks noChangeArrowheads="1"/>
          </p:cNvSpPr>
          <p:nvPr/>
        </p:nvSpPr>
        <p:spPr bwMode="auto">
          <a:xfrm>
            <a:off x="-228600" y="4770438"/>
            <a:ext cx="5619750" cy="701675"/>
          </a:xfrm>
          <a:prstGeom prst="rect">
            <a:avLst/>
          </a:prstGeom>
          <a:noFill/>
          <a:ln w="9525">
            <a:noFill/>
            <a:miter lim="800000"/>
            <a:headEnd/>
            <a:tailEnd/>
          </a:ln>
          <a:effectLst/>
        </p:spPr>
        <p:txBody>
          <a:bodyPr>
            <a:spAutoFit/>
          </a:bodyPr>
          <a:lstStyle/>
          <a:p>
            <a:pPr algn="ctr"/>
            <a:r>
              <a:rPr lang="en-US" sz="2000" b="1" dirty="0">
                <a:solidFill>
                  <a:srgbClr val="009900"/>
                </a:solidFill>
              </a:rPr>
              <a:t>Agriculture that takes place in the immediate surroundings of a permanent settlement.</a:t>
            </a:r>
          </a:p>
        </p:txBody>
      </p:sp>
      <p:sp>
        <p:nvSpPr>
          <p:cNvPr id="173072" name="Rectangle 16"/>
          <p:cNvSpPr>
            <a:spLocks noChangeArrowheads="1"/>
          </p:cNvSpPr>
          <p:nvPr/>
        </p:nvSpPr>
        <p:spPr bwMode="auto">
          <a:xfrm>
            <a:off x="5966658" y="4667250"/>
            <a:ext cx="1928733" cy="954107"/>
          </a:xfrm>
          <a:prstGeom prst="rect">
            <a:avLst/>
          </a:prstGeom>
          <a:noFill/>
          <a:ln w="9525">
            <a:noFill/>
            <a:miter lim="800000"/>
            <a:headEnd/>
            <a:tailEnd/>
          </a:ln>
          <a:effectLst/>
        </p:spPr>
        <p:txBody>
          <a:bodyPr wrap="none">
            <a:spAutoFit/>
          </a:bodyPr>
          <a:lstStyle/>
          <a:p>
            <a:pPr algn="ctr"/>
            <a:r>
              <a:rPr lang="en-US" sz="2800" b="1" dirty="0">
                <a:solidFill>
                  <a:srgbClr val="009900"/>
                </a:solidFill>
              </a:rPr>
              <a:t>Sedentary</a:t>
            </a:r>
          </a:p>
          <a:p>
            <a:pPr algn="ctr"/>
            <a:r>
              <a:rPr lang="en-US" sz="2800" b="1" dirty="0">
                <a:solidFill>
                  <a:srgbClr val="009900"/>
                </a:solidFill>
              </a:rPr>
              <a:t>Agriculture</a:t>
            </a:r>
          </a:p>
        </p:txBody>
      </p:sp>
    </p:spTree>
    <p:extLst>
      <p:ext uri="{BB962C8B-B14F-4D97-AF65-F5344CB8AC3E}">
        <p14:creationId xmlns:p14="http://schemas.microsoft.com/office/powerpoint/2010/main" val="31741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8000"/>
                                  </p:iterate>
                                  <p:childTnLst>
                                    <p:set>
                                      <p:cBhvr>
                                        <p:cTn id="6" dur="1" fill="hold">
                                          <p:stCondLst>
                                            <p:cond delay="0"/>
                                          </p:stCondLst>
                                        </p:cTn>
                                        <p:tgtEl>
                                          <p:spTgt spid="173063"/>
                                        </p:tgtEl>
                                        <p:attrNameLst>
                                          <p:attrName>style.visibility</p:attrName>
                                        </p:attrNameLst>
                                      </p:cBhvr>
                                      <p:to>
                                        <p:strVal val="visible"/>
                                      </p:to>
                                    </p:set>
                                    <p:animEffect transition="in" filter="dissolve">
                                      <p:cBhvr>
                                        <p:cTn id="7" dur="500"/>
                                        <p:tgtEl>
                                          <p:spTgt spid="17306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306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wd">
                                    <p:tmPct val="8000"/>
                                  </p:iterate>
                                  <p:childTnLst>
                                    <p:set>
                                      <p:cBhvr>
                                        <p:cTn id="15" dur="1" fill="hold">
                                          <p:stCondLst>
                                            <p:cond delay="0"/>
                                          </p:stCondLst>
                                        </p:cTn>
                                        <p:tgtEl>
                                          <p:spTgt spid="173060"/>
                                        </p:tgtEl>
                                        <p:attrNameLst>
                                          <p:attrName>style.visibility</p:attrName>
                                        </p:attrNameLst>
                                      </p:cBhvr>
                                      <p:to>
                                        <p:strVal val="visible"/>
                                      </p:to>
                                    </p:set>
                                    <p:animEffect transition="in" filter="dissolve">
                                      <p:cBhvr>
                                        <p:cTn id="16" dur="500"/>
                                        <p:tgtEl>
                                          <p:spTgt spid="17306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30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8000"/>
                                  </p:iterate>
                                  <p:childTnLst>
                                    <p:set>
                                      <p:cBhvr>
                                        <p:cTn id="24" dur="1" fill="hold">
                                          <p:stCondLst>
                                            <p:cond delay="0"/>
                                          </p:stCondLst>
                                        </p:cTn>
                                        <p:tgtEl>
                                          <p:spTgt spid="173062"/>
                                        </p:tgtEl>
                                        <p:attrNameLst>
                                          <p:attrName>style.visibility</p:attrName>
                                        </p:attrNameLst>
                                      </p:cBhvr>
                                      <p:to>
                                        <p:strVal val="visible"/>
                                      </p:to>
                                    </p:set>
                                    <p:animEffect transition="in" filter="dissolve">
                                      <p:cBhvr>
                                        <p:cTn id="25" dur="500"/>
                                        <p:tgtEl>
                                          <p:spTgt spid="17306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306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iterate type="wd">
                                    <p:tmPct val="8000"/>
                                  </p:iterate>
                                  <p:childTnLst>
                                    <p:set>
                                      <p:cBhvr>
                                        <p:cTn id="33" dur="1" fill="hold">
                                          <p:stCondLst>
                                            <p:cond delay="0"/>
                                          </p:stCondLst>
                                        </p:cTn>
                                        <p:tgtEl>
                                          <p:spTgt spid="173058"/>
                                        </p:tgtEl>
                                        <p:attrNameLst>
                                          <p:attrName>style.visibility</p:attrName>
                                        </p:attrNameLst>
                                      </p:cBhvr>
                                      <p:to>
                                        <p:strVal val="visible"/>
                                      </p:to>
                                    </p:set>
                                    <p:animEffect transition="in" filter="dissolve">
                                      <p:cBhvr>
                                        <p:cTn id="34" dur="500"/>
                                        <p:tgtEl>
                                          <p:spTgt spid="17305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30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iterate type="wd">
                                    <p:tmPct val="8000"/>
                                  </p:iterate>
                                  <p:childTnLst>
                                    <p:set>
                                      <p:cBhvr>
                                        <p:cTn id="42" dur="1" fill="hold">
                                          <p:stCondLst>
                                            <p:cond delay="0"/>
                                          </p:stCondLst>
                                        </p:cTn>
                                        <p:tgtEl>
                                          <p:spTgt spid="173071"/>
                                        </p:tgtEl>
                                        <p:attrNameLst>
                                          <p:attrName>style.visibility</p:attrName>
                                        </p:attrNameLst>
                                      </p:cBhvr>
                                      <p:to>
                                        <p:strVal val="visible"/>
                                      </p:to>
                                    </p:set>
                                    <p:animEffect transition="in" filter="dissolve">
                                      <p:cBhvr>
                                        <p:cTn id="43" dur="500"/>
                                        <p:tgtEl>
                                          <p:spTgt spid="17307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307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iterate type="wd">
                                    <p:tmPct val="8000"/>
                                  </p:iterate>
                                  <p:childTnLst>
                                    <p:set>
                                      <p:cBhvr>
                                        <p:cTn id="51" dur="1" fill="hold">
                                          <p:stCondLst>
                                            <p:cond delay="0"/>
                                          </p:stCondLst>
                                        </p:cTn>
                                        <p:tgtEl>
                                          <p:spTgt spid="173069"/>
                                        </p:tgtEl>
                                        <p:attrNameLst>
                                          <p:attrName>style.visibility</p:attrName>
                                        </p:attrNameLst>
                                      </p:cBhvr>
                                      <p:to>
                                        <p:strVal val="visible"/>
                                      </p:to>
                                    </p:set>
                                    <p:animEffect transition="in" filter="dissolve">
                                      <p:cBhvr>
                                        <p:cTn id="52" dur="500"/>
                                        <p:tgtEl>
                                          <p:spTgt spid="17306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3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p:bldP spid="173060" grpId="0"/>
      <p:bldP spid="173061" grpId="0"/>
      <p:bldP spid="173062" grpId="0"/>
      <p:bldP spid="173063" grpId="0"/>
      <p:bldP spid="173064" grpId="0"/>
      <p:bldP spid="173065" grpId="0"/>
      <p:bldP spid="173069" grpId="0"/>
      <p:bldP spid="173070" grpId="0"/>
      <p:bldP spid="173071" grpId="0"/>
      <p:bldP spid="17307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14288" y="1050925"/>
            <a:ext cx="5124450" cy="1311275"/>
          </a:xfrm>
          <a:prstGeom prst="rect">
            <a:avLst/>
          </a:prstGeom>
          <a:noFill/>
          <a:ln w="9525">
            <a:noFill/>
            <a:miter lim="800000"/>
            <a:headEnd/>
            <a:tailEnd/>
          </a:ln>
          <a:effectLst/>
        </p:spPr>
        <p:txBody>
          <a:bodyPr>
            <a:spAutoFit/>
          </a:bodyPr>
          <a:lstStyle/>
          <a:p>
            <a:pPr algn="ctr"/>
            <a:r>
              <a:rPr lang="en-US" sz="2000">
                <a:solidFill>
                  <a:srgbClr val="FF00FF"/>
                </a:solidFill>
              </a:rPr>
              <a:t>The original invention of farming and domestication of livestock 8,000–14,000 years ago and the subsequent dispersal of these methods from the source regions.</a:t>
            </a:r>
          </a:p>
        </p:txBody>
      </p:sp>
      <p:sp>
        <p:nvSpPr>
          <p:cNvPr id="174085" name="Text Box 5"/>
          <p:cNvSpPr txBox="1">
            <a:spLocks noChangeArrowheads="1"/>
          </p:cNvSpPr>
          <p:nvPr/>
        </p:nvSpPr>
        <p:spPr bwMode="auto">
          <a:xfrm>
            <a:off x="5402263" y="1233488"/>
            <a:ext cx="3051175" cy="946150"/>
          </a:xfrm>
          <a:prstGeom prst="rect">
            <a:avLst/>
          </a:prstGeom>
          <a:noFill/>
          <a:ln w="9525">
            <a:noFill/>
            <a:miter lim="800000"/>
            <a:headEnd/>
            <a:tailEnd/>
          </a:ln>
          <a:effectLst/>
        </p:spPr>
        <p:txBody>
          <a:bodyPr wrap="none">
            <a:spAutoFit/>
          </a:bodyPr>
          <a:lstStyle/>
          <a:p>
            <a:pPr algn="ctr"/>
            <a:r>
              <a:rPr lang="en-US" sz="2800" b="1">
                <a:solidFill>
                  <a:srgbClr val="FF00FF"/>
                </a:solidFill>
              </a:rPr>
              <a:t>First Agricultural</a:t>
            </a:r>
          </a:p>
          <a:p>
            <a:pPr algn="ctr"/>
            <a:r>
              <a:rPr lang="en-US" sz="2800" b="1">
                <a:solidFill>
                  <a:srgbClr val="FF00FF"/>
                </a:solidFill>
              </a:rPr>
              <a:t>Revolution </a:t>
            </a:r>
          </a:p>
        </p:txBody>
      </p:sp>
      <p:sp>
        <p:nvSpPr>
          <p:cNvPr id="174086" name="Rectangle 6"/>
          <p:cNvSpPr>
            <a:spLocks noChangeArrowheads="1"/>
          </p:cNvSpPr>
          <p:nvPr/>
        </p:nvSpPr>
        <p:spPr bwMode="auto">
          <a:xfrm>
            <a:off x="-80963" y="2586038"/>
            <a:ext cx="5334001" cy="2530475"/>
          </a:xfrm>
          <a:prstGeom prst="rect">
            <a:avLst/>
          </a:prstGeom>
          <a:noFill/>
          <a:ln w="9525">
            <a:noFill/>
            <a:miter lim="800000"/>
            <a:headEnd/>
            <a:tailEnd/>
          </a:ln>
          <a:effectLst/>
        </p:spPr>
        <p:txBody>
          <a:bodyPr>
            <a:spAutoFit/>
          </a:bodyPr>
          <a:lstStyle/>
          <a:p>
            <a:pPr algn="ctr"/>
            <a:r>
              <a:rPr lang="en-US" sz="2000" b="1" dirty="0">
                <a:solidFill>
                  <a:srgbClr val="009900"/>
                </a:solidFill>
              </a:rPr>
              <a:t>A period of technological change from the </a:t>
            </a:r>
            <a:r>
              <a:rPr lang="en-US" sz="2000" b="1" dirty="0" err="1">
                <a:solidFill>
                  <a:srgbClr val="009900"/>
                </a:solidFill>
              </a:rPr>
              <a:t>1600s</a:t>
            </a:r>
            <a:r>
              <a:rPr lang="en-US" sz="2000" b="1" dirty="0">
                <a:solidFill>
                  <a:srgbClr val="009900"/>
                </a:solidFill>
              </a:rPr>
              <a:t> to mid-</a:t>
            </a:r>
            <a:r>
              <a:rPr lang="en-US" sz="2000" b="1" dirty="0" err="1">
                <a:solidFill>
                  <a:srgbClr val="009900"/>
                </a:solidFill>
              </a:rPr>
              <a:t>1900s</a:t>
            </a:r>
            <a:r>
              <a:rPr lang="en-US" sz="2000" b="1" dirty="0">
                <a:solidFill>
                  <a:srgbClr val="009900"/>
                </a:solidFill>
              </a:rPr>
              <a:t> that started in Western Europe, beginning with preindustrial improvements such as crop rotation and better horse collars, and concluding with industrial innovations to replace human labor with machines and to supplement natural fertilizers and pesticides with chemical ones.</a:t>
            </a:r>
          </a:p>
        </p:txBody>
      </p:sp>
      <p:sp>
        <p:nvSpPr>
          <p:cNvPr id="174087" name="Rectangle 7"/>
          <p:cNvSpPr>
            <a:spLocks noChangeArrowheads="1"/>
          </p:cNvSpPr>
          <p:nvPr/>
        </p:nvSpPr>
        <p:spPr bwMode="auto">
          <a:xfrm>
            <a:off x="228600" y="409575"/>
            <a:ext cx="4681538" cy="396875"/>
          </a:xfrm>
          <a:prstGeom prst="rect">
            <a:avLst/>
          </a:prstGeom>
          <a:noFill/>
          <a:ln w="9525">
            <a:noFill/>
            <a:miter lim="800000"/>
            <a:headEnd/>
            <a:tailEnd/>
          </a:ln>
          <a:effectLst/>
        </p:spPr>
        <p:txBody>
          <a:bodyPr>
            <a:spAutoFit/>
          </a:bodyPr>
          <a:lstStyle/>
          <a:p>
            <a:pPr algn="ctr"/>
            <a:r>
              <a:rPr lang="en-US" sz="2000" b="1" dirty="0">
                <a:solidFill>
                  <a:srgbClr val="FF0000"/>
                </a:solidFill>
              </a:rPr>
              <a:t>Artificial watering of farmland.</a:t>
            </a:r>
          </a:p>
        </p:txBody>
      </p:sp>
      <p:sp>
        <p:nvSpPr>
          <p:cNvPr id="174088" name="Text Box 8"/>
          <p:cNvSpPr txBox="1">
            <a:spLocks noChangeArrowheads="1"/>
          </p:cNvSpPr>
          <p:nvPr/>
        </p:nvSpPr>
        <p:spPr bwMode="auto">
          <a:xfrm>
            <a:off x="6131566" y="361950"/>
            <a:ext cx="1640193" cy="523220"/>
          </a:xfrm>
          <a:prstGeom prst="rect">
            <a:avLst/>
          </a:prstGeom>
          <a:noFill/>
          <a:ln w="9525">
            <a:noFill/>
            <a:miter lim="800000"/>
            <a:headEnd/>
            <a:tailEnd/>
          </a:ln>
          <a:effectLst/>
        </p:spPr>
        <p:txBody>
          <a:bodyPr wrap="none">
            <a:spAutoFit/>
          </a:bodyPr>
          <a:lstStyle/>
          <a:p>
            <a:pPr algn="ctr"/>
            <a:r>
              <a:rPr lang="en-US" sz="2800" b="1" dirty="0">
                <a:solidFill>
                  <a:srgbClr val="FF0000"/>
                </a:solidFill>
              </a:rPr>
              <a:t>Irrigation</a:t>
            </a:r>
          </a:p>
        </p:txBody>
      </p:sp>
      <p:sp>
        <p:nvSpPr>
          <p:cNvPr id="174089" name="Rectangle 9"/>
          <p:cNvSpPr>
            <a:spLocks noChangeArrowheads="1"/>
          </p:cNvSpPr>
          <p:nvPr/>
        </p:nvSpPr>
        <p:spPr bwMode="auto">
          <a:xfrm>
            <a:off x="5919416" y="2936875"/>
            <a:ext cx="2013693" cy="1384995"/>
          </a:xfrm>
          <a:prstGeom prst="rect">
            <a:avLst/>
          </a:prstGeom>
          <a:noFill/>
          <a:ln w="9525">
            <a:noFill/>
            <a:miter lim="800000"/>
            <a:headEnd/>
            <a:tailEnd/>
          </a:ln>
          <a:effectLst/>
        </p:spPr>
        <p:txBody>
          <a:bodyPr wrap="none">
            <a:spAutoFit/>
          </a:bodyPr>
          <a:lstStyle/>
          <a:p>
            <a:pPr algn="ctr"/>
            <a:r>
              <a:rPr lang="en-US" sz="2800" b="1" dirty="0">
                <a:solidFill>
                  <a:srgbClr val="009900"/>
                </a:solidFill>
              </a:rPr>
              <a:t>Second</a:t>
            </a:r>
          </a:p>
          <a:p>
            <a:pPr algn="ctr"/>
            <a:r>
              <a:rPr lang="en-US" sz="2800" b="1" dirty="0">
                <a:solidFill>
                  <a:srgbClr val="009900"/>
                </a:solidFill>
              </a:rPr>
              <a:t>Agricultural</a:t>
            </a:r>
          </a:p>
          <a:p>
            <a:pPr algn="ctr"/>
            <a:r>
              <a:rPr lang="en-US" sz="2800" b="1" dirty="0">
                <a:solidFill>
                  <a:srgbClr val="009900"/>
                </a:solidFill>
              </a:rPr>
              <a:t>Revolution</a:t>
            </a:r>
          </a:p>
        </p:txBody>
      </p:sp>
      <p:sp>
        <p:nvSpPr>
          <p:cNvPr id="174093" name="Rectangle 13"/>
          <p:cNvSpPr>
            <a:spLocks noChangeArrowheads="1"/>
          </p:cNvSpPr>
          <p:nvPr/>
        </p:nvSpPr>
        <p:spPr bwMode="auto">
          <a:xfrm>
            <a:off x="33338" y="5376863"/>
            <a:ext cx="5091112" cy="1006475"/>
          </a:xfrm>
          <a:prstGeom prst="rect">
            <a:avLst/>
          </a:prstGeom>
          <a:noFill/>
          <a:ln w="9525">
            <a:noFill/>
            <a:miter lim="800000"/>
            <a:headEnd/>
            <a:tailEnd/>
          </a:ln>
          <a:effectLst/>
        </p:spPr>
        <p:txBody>
          <a:bodyPr>
            <a:spAutoFit/>
          </a:bodyPr>
          <a:lstStyle/>
          <a:p>
            <a:pPr algn="ctr"/>
            <a:r>
              <a:rPr lang="en-US" sz="2000" b="1" dirty="0">
                <a:solidFill>
                  <a:srgbClr val="6699FF"/>
                </a:solidFill>
              </a:rPr>
              <a:t>The application of biological science to the development of better strains of plants and animals for increasing agricultural yields.</a:t>
            </a:r>
          </a:p>
        </p:txBody>
      </p:sp>
      <p:sp>
        <p:nvSpPr>
          <p:cNvPr id="174094" name="Text Box 14"/>
          <p:cNvSpPr txBox="1">
            <a:spLocks noChangeArrowheads="1"/>
          </p:cNvSpPr>
          <p:nvPr/>
        </p:nvSpPr>
        <p:spPr bwMode="auto">
          <a:xfrm>
            <a:off x="5354638" y="5378450"/>
            <a:ext cx="3151187" cy="519113"/>
          </a:xfrm>
          <a:prstGeom prst="rect">
            <a:avLst/>
          </a:prstGeom>
          <a:noFill/>
          <a:ln w="9525">
            <a:noFill/>
            <a:miter lim="800000"/>
            <a:headEnd/>
            <a:tailEnd/>
          </a:ln>
          <a:effectLst/>
        </p:spPr>
        <p:txBody>
          <a:bodyPr wrap="none">
            <a:spAutoFit/>
          </a:bodyPr>
          <a:lstStyle/>
          <a:p>
            <a:pPr algn="ctr"/>
            <a:r>
              <a:rPr lang="en-US" sz="2800" b="1">
                <a:solidFill>
                  <a:srgbClr val="6699FF"/>
                </a:solidFill>
              </a:rPr>
              <a:t>Green Revolution</a:t>
            </a:r>
          </a:p>
        </p:txBody>
      </p:sp>
      <p:sp>
        <p:nvSpPr>
          <p:cNvPr id="174097" name="Rectangle 17"/>
          <p:cNvSpPr>
            <a:spLocks noChangeArrowheads="1"/>
          </p:cNvSpPr>
          <p:nvPr/>
        </p:nvSpPr>
        <p:spPr bwMode="auto">
          <a:xfrm>
            <a:off x="5278438" y="5759450"/>
            <a:ext cx="3346450" cy="641350"/>
          </a:xfrm>
          <a:prstGeom prst="rect">
            <a:avLst/>
          </a:prstGeom>
          <a:noFill/>
          <a:ln w="9525">
            <a:noFill/>
            <a:miter lim="800000"/>
            <a:headEnd/>
            <a:tailEnd/>
          </a:ln>
          <a:effectLst/>
        </p:spPr>
        <p:txBody>
          <a:bodyPr wrap="none">
            <a:spAutoFit/>
          </a:bodyPr>
          <a:lstStyle/>
          <a:p>
            <a:pPr algn="ctr"/>
            <a:r>
              <a:rPr lang="en-US" sz="1800" b="1">
                <a:solidFill>
                  <a:srgbClr val="6699FF"/>
                </a:solidFill>
              </a:rPr>
              <a:t>also known as the</a:t>
            </a:r>
          </a:p>
          <a:p>
            <a:pPr algn="ctr"/>
            <a:r>
              <a:rPr lang="en-US" sz="1800" b="1">
                <a:solidFill>
                  <a:srgbClr val="6699FF"/>
                </a:solidFill>
              </a:rPr>
              <a:t>Third Agricultural Revolution</a:t>
            </a:r>
          </a:p>
        </p:txBody>
      </p:sp>
    </p:spTree>
    <p:extLst>
      <p:ext uri="{BB962C8B-B14F-4D97-AF65-F5344CB8AC3E}">
        <p14:creationId xmlns:p14="http://schemas.microsoft.com/office/powerpoint/2010/main" val="76576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8000"/>
                                  </p:iterate>
                                  <p:childTnLst>
                                    <p:set>
                                      <p:cBhvr>
                                        <p:cTn id="6" dur="1" fill="hold">
                                          <p:stCondLst>
                                            <p:cond delay="0"/>
                                          </p:stCondLst>
                                        </p:cTn>
                                        <p:tgtEl>
                                          <p:spTgt spid="174087"/>
                                        </p:tgtEl>
                                        <p:attrNameLst>
                                          <p:attrName>style.visibility</p:attrName>
                                        </p:attrNameLst>
                                      </p:cBhvr>
                                      <p:to>
                                        <p:strVal val="visible"/>
                                      </p:to>
                                    </p:set>
                                    <p:animEffect transition="in" filter="dissolve">
                                      <p:cBhvr>
                                        <p:cTn id="7" dur="500"/>
                                        <p:tgtEl>
                                          <p:spTgt spid="1740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0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wd">
                                    <p:tmPct val="8000"/>
                                  </p:iterate>
                                  <p:childTnLst>
                                    <p:set>
                                      <p:cBhvr>
                                        <p:cTn id="15" dur="1" fill="hold">
                                          <p:stCondLst>
                                            <p:cond delay="0"/>
                                          </p:stCondLst>
                                        </p:cTn>
                                        <p:tgtEl>
                                          <p:spTgt spid="174084"/>
                                        </p:tgtEl>
                                        <p:attrNameLst>
                                          <p:attrName>style.visibility</p:attrName>
                                        </p:attrNameLst>
                                      </p:cBhvr>
                                      <p:to>
                                        <p:strVal val="visible"/>
                                      </p:to>
                                    </p:set>
                                    <p:animEffect transition="in" filter="dissolve">
                                      <p:cBhvr>
                                        <p:cTn id="16" dur="500"/>
                                        <p:tgtEl>
                                          <p:spTgt spid="17408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0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8000"/>
                                  </p:iterate>
                                  <p:childTnLst>
                                    <p:set>
                                      <p:cBhvr>
                                        <p:cTn id="24" dur="1" fill="hold">
                                          <p:stCondLst>
                                            <p:cond delay="0"/>
                                          </p:stCondLst>
                                        </p:cTn>
                                        <p:tgtEl>
                                          <p:spTgt spid="174086"/>
                                        </p:tgtEl>
                                        <p:attrNameLst>
                                          <p:attrName>style.visibility</p:attrName>
                                        </p:attrNameLst>
                                      </p:cBhvr>
                                      <p:to>
                                        <p:strVal val="visible"/>
                                      </p:to>
                                    </p:set>
                                    <p:animEffect transition="in" filter="dissolve">
                                      <p:cBhvr>
                                        <p:cTn id="25" dur="500"/>
                                        <p:tgtEl>
                                          <p:spTgt spid="17408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40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iterate type="wd">
                                    <p:tmPct val="8000"/>
                                  </p:iterate>
                                  <p:childTnLst>
                                    <p:set>
                                      <p:cBhvr>
                                        <p:cTn id="33" dur="1" fill="hold">
                                          <p:stCondLst>
                                            <p:cond delay="0"/>
                                          </p:stCondLst>
                                        </p:cTn>
                                        <p:tgtEl>
                                          <p:spTgt spid="174093"/>
                                        </p:tgtEl>
                                        <p:attrNameLst>
                                          <p:attrName>style.visibility</p:attrName>
                                        </p:attrNameLst>
                                      </p:cBhvr>
                                      <p:to>
                                        <p:strVal val="visible"/>
                                      </p:to>
                                    </p:set>
                                    <p:animEffect transition="in" filter="dissolve">
                                      <p:cBhvr>
                                        <p:cTn id="34" dur="500"/>
                                        <p:tgtEl>
                                          <p:spTgt spid="17409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094"/>
                                        </p:tgtEl>
                                        <p:attrNameLst>
                                          <p:attrName>style.visibility</p:attrName>
                                        </p:attrNameLst>
                                      </p:cBhvr>
                                      <p:to>
                                        <p:strVal val="visible"/>
                                      </p:to>
                                    </p:set>
                                  </p:childTnLst>
                                </p:cTn>
                              </p:par>
                            </p:childTnLst>
                          </p:cTn>
                        </p:par>
                        <p:par>
                          <p:cTn id="39" fill="hold">
                            <p:stCondLst>
                              <p:cond delay="0"/>
                            </p:stCondLst>
                            <p:childTnLst>
                              <p:par>
                                <p:cTn id="40" presetID="7" presetClass="entr" presetSubtype="4" fill="hold" grpId="0" nodeType="afterEffect">
                                  <p:stCondLst>
                                    <p:cond delay="0"/>
                                  </p:stCondLst>
                                  <p:childTnLst>
                                    <p:set>
                                      <p:cBhvr>
                                        <p:cTn id="41" dur="1" fill="hold">
                                          <p:stCondLst>
                                            <p:cond delay="0"/>
                                          </p:stCondLst>
                                        </p:cTn>
                                        <p:tgtEl>
                                          <p:spTgt spid="174097"/>
                                        </p:tgtEl>
                                        <p:attrNameLst>
                                          <p:attrName>style.visibility</p:attrName>
                                        </p:attrNameLst>
                                      </p:cBhvr>
                                      <p:to>
                                        <p:strVal val="visible"/>
                                      </p:to>
                                    </p:set>
                                    <p:anim calcmode="lin" valueType="num">
                                      <p:cBhvr additive="base">
                                        <p:cTn id="42" dur="2000" fill="hold"/>
                                        <p:tgtEl>
                                          <p:spTgt spid="174097"/>
                                        </p:tgtEl>
                                        <p:attrNameLst>
                                          <p:attrName>ppt_x</p:attrName>
                                        </p:attrNameLst>
                                      </p:cBhvr>
                                      <p:tavLst>
                                        <p:tav tm="0">
                                          <p:val>
                                            <p:strVal val="#ppt_x"/>
                                          </p:val>
                                        </p:tav>
                                        <p:tav tm="100000">
                                          <p:val>
                                            <p:strVal val="#ppt_x"/>
                                          </p:val>
                                        </p:tav>
                                      </p:tavLst>
                                    </p:anim>
                                    <p:anim calcmode="lin" valueType="num">
                                      <p:cBhvr additive="base">
                                        <p:cTn id="43" dur="2000" fill="hold"/>
                                        <p:tgtEl>
                                          <p:spTgt spid="174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85" grpId="0"/>
      <p:bldP spid="174086" grpId="0"/>
      <p:bldP spid="174087" grpId="0"/>
      <p:bldP spid="174088" grpId="0"/>
      <p:bldP spid="174089" grpId="0"/>
      <p:bldP spid="174093" grpId="0"/>
      <p:bldP spid="174094" grpId="0"/>
      <p:bldP spid="17409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252413" y="4799013"/>
            <a:ext cx="4667250" cy="1006475"/>
          </a:xfrm>
          <a:prstGeom prst="rect">
            <a:avLst/>
          </a:prstGeom>
          <a:noFill/>
          <a:ln w="9525">
            <a:noFill/>
            <a:miter lim="800000"/>
            <a:headEnd/>
            <a:tailEnd/>
          </a:ln>
          <a:effectLst/>
        </p:spPr>
        <p:txBody>
          <a:bodyPr>
            <a:spAutoFit/>
          </a:bodyPr>
          <a:lstStyle/>
          <a:p>
            <a:pPr algn="ctr"/>
            <a:r>
              <a:rPr lang="en-US" sz="2000" b="1" dirty="0">
                <a:solidFill>
                  <a:srgbClr val="6699FF"/>
                </a:solidFill>
              </a:rPr>
              <a:t>Self-sufficient agriculture, usually small scale and low tech, primarily for direct consumption by the local population.</a:t>
            </a:r>
          </a:p>
        </p:txBody>
      </p:sp>
      <p:sp>
        <p:nvSpPr>
          <p:cNvPr id="175107" name="Text Box 3"/>
          <p:cNvSpPr txBox="1">
            <a:spLocks noChangeArrowheads="1"/>
          </p:cNvSpPr>
          <p:nvPr/>
        </p:nvSpPr>
        <p:spPr bwMode="auto">
          <a:xfrm>
            <a:off x="5784850" y="4827588"/>
            <a:ext cx="2282825" cy="946150"/>
          </a:xfrm>
          <a:prstGeom prst="rect">
            <a:avLst/>
          </a:prstGeom>
          <a:noFill/>
          <a:ln w="9525">
            <a:noFill/>
            <a:miter lim="800000"/>
            <a:headEnd/>
            <a:tailEnd/>
          </a:ln>
          <a:effectLst/>
        </p:spPr>
        <p:txBody>
          <a:bodyPr wrap="none">
            <a:spAutoFit/>
          </a:bodyPr>
          <a:lstStyle/>
          <a:p>
            <a:pPr algn="ctr"/>
            <a:r>
              <a:rPr lang="en-US" sz="2800" b="1">
                <a:solidFill>
                  <a:srgbClr val="6699FF"/>
                </a:solidFill>
              </a:rPr>
              <a:t>Subsistence</a:t>
            </a:r>
          </a:p>
          <a:p>
            <a:pPr algn="ctr"/>
            <a:r>
              <a:rPr lang="en-US" sz="2800" b="1">
                <a:solidFill>
                  <a:srgbClr val="6699FF"/>
                </a:solidFill>
              </a:rPr>
              <a:t>Agriculture</a:t>
            </a:r>
          </a:p>
        </p:txBody>
      </p:sp>
      <p:sp>
        <p:nvSpPr>
          <p:cNvPr id="175108" name="Rectangle 4"/>
          <p:cNvSpPr>
            <a:spLocks noChangeArrowheads="1"/>
          </p:cNvSpPr>
          <p:nvPr/>
        </p:nvSpPr>
        <p:spPr bwMode="auto">
          <a:xfrm>
            <a:off x="-90488" y="1357313"/>
            <a:ext cx="5353051" cy="701675"/>
          </a:xfrm>
          <a:prstGeom prst="rect">
            <a:avLst/>
          </a:prstGeom>
          <a:noFill/>
          <a:ln w="9525">
            <a:noFill/>
            <a:miter lim="800000"/>
            <a:headEnd/>
            <a:tailEnd/>
          </a:ln>
          <a:effectLst/>
        </p:spPr>
        <p:txBody>
          <a:bodyPr>
            <a:spAutoFit/>
          </a:bodyPr>
          <a:lstStyle/>
          <a:p>
            <a:pPr algn="ctr"/>
            <a:r>
              <a:rPr lang="en-US" sz="2000">
                <a:solidFill>
                  <a:srgbClr val="FF00FF"/>
                </a:solidFill>
              </a:rPr>
              <a:t>Agriculture that uses a large area of land for production of a single crop year after year.</a:t>
            </a:r>
          </a:p>
        </p:txBody>
      </p:sp>
      <p:sp>
        <p:nvSpPr>
          <p:cNvPr id="175109" name="Text Box 5"/>
          <p:cNvSpPr txBox="1">
            <a:spLocks noChangeArrowheads="1"/>
          </p:cNvSpPr>
          <p:nvPr/>
        </p:nvSpPr>
        <p:spPr bwMode="auto">
          <a:xfrm>
            <a:off x="5772150" y="1481138"/>
            <a:ext cx="2320925" cy="519112"/>
          </a:xfrm>
          <a:prstGeom prst="rect">
            <a:avLst/>
          </a:prstGeom>
          <a:noFill/>
          <a:ln w="9525">
            <a:noFill/>
            <a:miter lim="800000"/>
            <a:headEnd/>
            <a:tailEnd/>
          </a:ln>
          <a:effectLst/>
        </p:spPr>
        <p:txBody>
          <a:bodyPr wrap="none">
            <a:spAutoFit/>
          </a:bodyPr>
          <a:lstStyle/>
          <a:p>
            <a:pPr algn="ctr"/>
            <a:r>
              <a:rPr lang="en-US" sz="2800" b="1">
                <a:solidFill>
                  <a:srgbClr val="FF00FF"/>
                </a:solidFill>
              </a:rPr>
              <a:t>Monoculture</a:t>
            </a:r>
          </a:p>
        </p:txBody>
      </p:sp>
      <p:sp>
        <p:nvSpPr>
          <p:cNvPr id="175110" name="Rectangle 6"/>
          <p:cNvSpPr>
            <a:spLocks noChangeArrowheads="1"/>
          </p:cNvSpPr>
          <p:nvPr/>
        </p:nvSpPr>
        <p:spPr bwMode="auto">
          <a:xfrm>
            <a:off x="-123825" y="2333625"/>
            <a:ext cx="5410200" cy="2225675"/>
          </a:xfrm>
          <a:prstGeom prst="rect">
            <a:avLst/>
          </a:prstGeom>
          <a:noFill/>
          <a:ln w="9525">
            <a:noFill/>
            <a:miter lim="800000"/>
            <a:headEnd/>
            <a:tailEnd/>
          </a:ln>
          <a:effectLst/>
        </p:spPr>
        <p:txBody>
          <a:bodyPr>
            <a:spAutoFit/>
          </a:bodyPr>
          <a:lstStyle/>
          <a:p>
            <a:pPr algn="ctr"/>
            <a:r>
              <a:rPr lang="en-US" sz="2000" b="1" dirty="0">
                <a:solidFill>
                  <a:srgbClr val="009900"/>
                </a:solidFill>
              </a:rPr>
              <a:t>A farming method in tropical areas in which wild vegetation is cleared and burned before crops are planted. When the soil fertility is diminished, farmers abandon the land to restore itself naturally, and they move to new areas where they repeat the process. Also known as slash-and-burn agriculture.</a:t>
            </a:r>
          </a:p>
        </p:txBody>
      </p:sp>
      <p:sp>
        <p:nvSpPr>
          <p:cNvPr id="175111" name="Rectangle 7"/>
          <p:cNvSpPr>
            <a:spLocks noChangeArrowheads="1"/>
          </p:cNvSpPr>
          <p:nvPr/>
        </p:nvSpPr>
        <p:spPr bwMode="auto">
          <a:xfrm>
            <a:off x="442913" y="395288"/>
            <a:ext cx="4267200" cy="701675"/>
          </a:xfrm>
          <a:prstGeom prst="rect">
            <a:avLst/>
          </a:prstGeom>
          <a:noFill/>
          <a:ln w="9525">
            <a:noFill/>
            <a:miter lim="800000"/>
            <a:headEnd/>
            <a:tailEnd/>
          </a:ln>
          <a:effectLst/>
        </p:spPr>
        <p:txBody>
          <a:bodyPr>
            <a:spAutoFit/>
          </a:bodyPr>
          <a:lstStyle/>
          <a:p>
            <a:pPr algn="ctr"/>
            <a:r>
              <a:rPr lang="en-US" sz="2000" b="1" dirty="0">
                <a:solidFill>
                  <a:srgbClr val="C00000"/>
                </a:solidFill>
              </a:rPr>
              <a:t>Agriculture primarily for the purpose of selling the products for money.</a:t>
            </a:r>
          </a:p>
        </p:txBody>
      </p:sp>
      <p:sp>
        <p:nvSpPr>
          <p:cNvPr id="175112" name="Text Box 8"/>
          <p:cNvSpPr txBox="1">
            <a:spLocks noChangeArrowheads="1"/>
          </p:cNvSpPr>
          <p:nvPr/>
        </p:nvSpPr>
        <p:spPr bwMode="auto">
          <a:xfrm>
            <a:off x="5001721" y="500063"/>
            <a:ext cx="3844321" cy="523220"/>
          </a:xfrm>
          <a:prstGeom prst="rect">
            <a:avLst/>
          </a:prstGeom>
          <a:noFill/>
          <a:ln w="9525">
            <a:noFill/>
            <a:miter lim="800000"/>
            <a:headEnd/>
            <a:tailEnd/>
          </a:ln>
          <a:effectLst/>
        </p:spPr>
        <p:txBody>
          <a:bodyPr wrap="none">
            <a:spAutoFit/>
          </a:bodyPr>
          <a:lstStyle/>
          <a:p>
            <a:pPr algn="ctr"/>
            <a:r>
              <a:rPr lang="en-US" sz="2800" b="1" dirty="0">
                <a:solidFill>
                  <a:srgbClr val="C00000"/>
                </a:solidFill>
              </a:rPr>
              <a:t>Commercial Agriculture</a:t>
            </a:r>
          </a:p>
        </p:txBody>
      </p:sp>
      <p:sp>
        <p:nvSpPr>
          <p:cNvPr id="175113" name="Rectangle 9"/>
          <p:cNvSpPr>
            <a:spLocks noChangeArrowheads="1"/>
          </p:cNvSpPr>
          <p:nvPr/>
        </p:nvSpPr>
        <p:spPr bwMode="auto">
          <a:xfrm>
            <a:off x="6005092" y="2940050"/>
            <a:ext cx="1859803" cy="954107"/>
          </a:xfrm>
          <a:prstGeom prst="rect">
            <a:avLst/>
          </a:prstGeom>
          <a:noFill/>
          <a:ln w="9525">
            <a:noFill/>
            <a:miter lim="800000"/>
            <a:headEnd/>
            <a:tailEnd/>
          </a:ln>
          <a:effectLst/>
        </p:spPr>
        <p:txBody>
          <a:bodyPr wrap="none">
            <a:spAutoFit/>
          </a:bodyPr>
          <a:lstStyle/>
          <a:p>
            <a:pPr algn="ctr"/>
            <a:r>
              <a:rPr lang="en-US" sz="2800" b="1" dirty="0">
                <a:solidFill>
                  <a:srgbClr val="009900"/>
                </a:solidFill>
              </a:rPr>
              <a:t>Shifting</a:t>
            </a:r>
          </a:p>
          <a:p>
            <a:pPr algn="ctr"/>
            <a:r>
              <a:rPr lang="en-US" sz="2800" b="1" dirty="0">
                <a:solidFill>
                  <a:srgbClr val="009900"/>
                </a:solidFill>
              </a:rPr>
              <a:t>Cultivation</a:t>
            </a:r>
          </a:p>
        </p:txBody>
      </p:sp>
    </p:spTree>
    <p:extLst>
      <p:ext uri="{BB962C8B-B14F-4D97-AF65-F5344CB8AC3E}">
        <p14:creationId xmlns:p14="http://schemas.microsoft.com/office/powerpoint/2010/main" val="245560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8000"/>
                                  </p:iterate>
                                  <p:childTnLst>
                                    <p:set>
                                      <p:cBhvr>
                                        <p:cTn id="6" dur="1" fill="hold">
                                          <p:stCondLst>
                                            <p:cond delay="0"/>
                                          </p:stCondLst>
                                        </p:cTn>
                                        <p:tgtEl>
                                          <p:spTgt spid="175111"/>
                                        </p:tgtEl>
                                        <p:attrNameLst>
                                          <p:attrName>style.visibility</p:attrName>
                                        </p:attrNameLst>
                                      </p:cBhvr>
                                      <p:to>
                                        <p:strVal val="visible"/>
                                      </p:to>
                                    </p:set>
                                    <p:animEffect transition="in" filter="dissolve">
                                      <p:cBhvr>
                                        <p:cTn id="7" dur="500"/>
                                        <p:tgtEl>
                                          <p:spTgt spid="1751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51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wd">
                                    <p:tmPct val="8000"/>
                                  </p:iterate>
                                  <p:childTnLst>
                                    <p:set>
                                      <p:cBhvr>
                                        <p:cTn id="15" dur="1" fill="hold">
                                          <p:stCondLst>
                                            <p:cond delay="0"/>
                                          </p:stCondLst>
                                        </p:cTn>
                                        <p:tgtEl>
                                          <p:spTgt spid="175108"/>
                                        </p:tgtEl>
                                        <p:attrNameLst>
                                          <p:attrName>style.visibility</p:attrName>
                                        </p:attrNameLst>
                                      </p:cBhvr>
                                      <p:to>
                                        <p:strVal val="visible"/>
                                      </p:to>
                                    </p:set>
                                    <p:animEffect transition="in" filter="dissolve">
                                      <p:cBhvr>
                                        <p:cTn id="16" dur="500"/>
                                        <p:tgtEl>
                                          <p:spTgt spid="17510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8000"/>
                                  </p:iterate>
                                  <p:childTnLst>
                                    <p:set>
                                      <p:cBhvr>
                                        <p:cTn id="24" dur="1" fill="hold">
                                          <p:stCondLst>
                                            <p:cond delay="0"/>
                                          </p:stCondLst>
                                        </p:cTn>
                                        <p:tgtEl>
                                          <p:spTgt spid="175110"/>
                                        </p:tgtEl>
                                        <p:attrNameLst>
                                          <p:attrName>style.visibility</p:attrName>
                                        </p:attrNameLst>
                                      </p:cBhvr>
                                      <p:to>
                                        <p:strVal val="visible"/>
                                      </p:to>
                                    </p:set>
                                    <p:animEffect transition="in" filter="dissolve">
                                      <p:cBhvr>
                                        <p:cTn id="25" dur="500"/>
                                        <p:tgtEl>
                                          <p:spTgt spid="1751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51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iterate type="wd">
                                    <p:tmPct val="8000"/>
                                  </p:iterate>
                                  <p:childTnLst>
                                    <p:set>
                                      <p:cBhvr>
                                        <p:cTn id="33" dur="1" fill="hold">
                                          <p:stCondLst>
                                            <p:cond delay="0"/>
                                          </p:stCondLst>
                                        </p:cTn>
                                        <p:tgtEl>
                                          <p:spTgt spid="175106"/>
                                        </p:tgtEl>
                                        <p:attrNameLst>
                                          <p:attrName>style.visibility</p:attrName>
                                        </p:attrNameLst>
                                      </p:cBhvr>
                                      <p:to>
                                        <p:strVal val="visible"/>
                                      </p:to>
                                    </p:set>
                                    <p:animEffect transition="in" filter="dissolve">
                                      <p:cBhvr>
                                        <p:cTn id="34" dur="500"/>
                                        <p:tgtEl>
                                          <p:spTgt spid="17510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5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p:bldP spid="175108" grpId="0"/>
      <p:bldP spid="175109" grpId="0"/>
      <p:bldP spid="175110" grpId="0"/>
      <p:bldP spid="175111" grpId="0"/>
      <p:bldP spid="175112" grpId="0"/>
      <p:bldP spid="175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Commodity chains</a:t>
            </a:r>
          </a:p>
        </p:txBody>
      </p:sp>
      <p:pic>
        <p:nvPicPr>
          <p:cNvPr id="17411" name="Picture 5" descr="agriculture"/>
          <p:cNvPicPr>
            <a:picLocks noGrp="1" noChangeAspect="1" noChangeArrowheads="1"/>
          </p:cNvPicPr>
          <p:nvPr>
            <p:ph sz="quarter" idx="1"/>
          </p:nvPr>
        </p:nvPicPr>
        <p:blipFill>
          <a:blip r:embed="rId3" cstate="print"/>
          <a:srcRect/>
          <a:stretch>
            <a:fillRect/>
          </a:stretch>
        </p:blipFill>
        <p:spPr>
          <a:xfrm>
            <a:off x="0" y="1676400"/>
            <a:ext cx="8534400" cy="518160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109538" y="3565525"/>
            <a:ext cx="5353051" cy="701675"/>
          </a:xfrm>
          <a:prstGeom prst="rect">
            <a:avLst/>
          </a:prstGeom>
          <a:noFill/>
          <a:ln w="9525">
            <a:noFill/>
            <a:miter lim="800000"/>
            <a:headEnd/>
            <a:tailEnd/>
          </a:ln>
          <a:effectLst/>
        </p:spPr>
        <p:txBody>
          <a:bodyPr>
            <a:spAutoFit/>
          </a:bodyPr>
          <a:lstStyle/>
          <a:p>
            <a:pPr algn="ctr"/>
            <a:r>
              <a:rPr lang="en-US" sz="2000" b="1" dirty="0">
                <a:solidFill>
                  <a:srgbClr val="6699FF"/>
                </a:solidFill>
              </a:rPr>
              <a:t>An integrated agricultural system in which crops are grown and fed to livestock.</a:t>
            </a:r>
          </a:p>
        </p:txBody>
      </p:sp>
      <p:sp>
        <p:nvSpPr>
          <p:cNvPr id="176131" name="Text Box 3"/>
          <p:cNvSpPr txBox="1">
            <a:spLocks noChangeArrowheads="1"/>
          </p:cNvSpPr>
          <p:nvPr/>
        </p:nvSpPr>
        <p:spPr bwMode="auto">
          <a:xfrm>
            <a:off x="5584825" y="3679825"/>
            <a:ext cx="2695575" cy="519113"/>
          </a:xfrm>
          <a:prstGeom prst="rect">
            <a:avLst/>
          </a:prstGeom>
          <a:noFill/>
          <a:ln w="9525">
            <a:noFill/>
            <a:miter lim="800000"/>
            <a:headEnd/>
            <a:tailEnd/>
          </a:ln>
          <a:effectLst/>
        </p:spPr>
        <p:txBody>
          <a:bodyPr wrap="none">
            <a:spAutoFit/>
          </a:bodyPr>
          <a:lstStyle/>
          <a:p>
            <a:pPr algn="ctr"/>
            <a:r>
              <a:rPr lang="en-US" sz="2800" b="1">
                <a:solidFill>
                  <a:srgbClr val="6699FF"/>
                </a:solidFill>
              </a:rPr>
              <a:t>Mixed Farming</a:t>
            </a:r>
          </a:p>
        </p:txBody>
      </p:sp>
      <p:sp>
        <p:nvSpPr>
          <p:cNvPr id="176132" name="Rectangle 4"/>
          <p:cNvSpPr>
            <a:spLocks noChangeArrowheads="1"/>
          </p:cNvSpPr>
          <p:nvPr/>
        </p:nvSpPr>
        <p:spPr bwMode="auto">
          <a:xfrm>
            <a:off x="57150" y="1651000"/>
            <a:ext cx="5048250" cy="701675"/>
          </a:xfrm>
          <a:prstGeom prst="rect">
            <a:avLst/>
          </a:prstGeom>
          <a:noFill/>
          <a:ln w="9525">
            <a:noFill/>
            <a:miter lim="800000"/>
            <a:headEnd/>
            <a:tailEnd/>
          </a:ln>
          <a:effectLst/>
        </p:spPr>
        <p:txBody>
          <a:bodyPr>
            <a:spAutoFit/>
          </a:bodyPr>
          <a:lstStyle/>
          <a:p>
            <a:pPr algn="ctr"/>
            <a:r>
              <a:rPr lang="en-US" sz="2000">
                <a:solidFill>
                  <a:srgbClr val="FF00FF"/>
                </a:solidFill>
              </a:rPr>
              <a:t>The general class of activity for which land is used by humans in a particular area.</a:t>
            </a:r>
          </a:p>
        </p:txBody>
      </p:sp>
      <p:sp>
        <p:nvSpPr>
          <p:cNvPr id="176133" name="Text Box 5"/>
          <p:cNvSpPr txBox="1">
            <a:spLocks noChangeArrowheads="1"/>
          </p:cNvSpPr>
          <p:nvPr/>
        </p:nvSpPr>
        <p:spPr bwMode="auto">
          <a:xfrm>
            <a:off x="6032500" y="1766888"/>
            <a:ext cx="1787525" cy="519112"/>
          </a:xfrm>
          <a:prstGeom prst="rect">
            <a:avLst/>
          </a:prstGeom>
          <a:noFill/>
          <a:ln w="9525">
            <a:noFill/>
            <a:miter lim="800000"/>
            <a:headEnd/>
            <a:tailEnd/>
          </a:ln>
          <a:effectLst/>
        </p:spPr>
        <p:txBody>
          <a:bodyPr wrap="none">
            <a:spAutoFit/>
          </a:bodyPr>
          <a:lstStyle/>
          <a:p>
            <a:pPr algn="ctr"/>
            <a:r>
              <a:rPr lang="en-US" sz="2800" b="1">
                <a:solidFill>
                  <a:srgbClr val="FF00FF"/>
                </a:solidFill>
              </a:rPr>
              <a:t>Land Use</a:t>
            </a:r>
          </a:p>
        </p:txBody>
      </p:sp>
      <p:sp>
        <p:nvSpPr>
          <p:cNvPr id="176134" name="Rectangle 6"/>
          <p:cNvSpPr>
            <a:spLocks noChangeArrowheads="1"/>
          </p:cNvSpPr>
          <p:nvPr/>
        </p:nvSpPr>
        <p:spPr bwMode="auto">
          <a:xfrm>
            <a:off x="871538" y="2590800"/>
            <a:ext cx="3429000" cy="701675"/>
          </a:xfrm>
          <a:prstGeom prst="rect">
            <a:avLst/>
          </a:prstGeom>
          <a:noFill/>
          <a:ln w="9525">
            <a:noFill/>
            <a:miter lim="800000"/>
            <a:headEnd/>
            <a:tailEnd/>
          </a:ln>
          <a:effectLst/>
        </p:spPr>
        <p:txBody>
          <a:bodyPr>
            <a:spAutoFit/>
          </a:bodyPr>
          <a:lstStyle/>
          <a:p>
            <a:pPr algn="ctr"/>
            <a:r>
              <a:rPr lang="en-US" sz="2000" b="1" dirty="0">
                <a:solidFill>
                  <a:srgbClr val="009900"/>
                </a:solidFill>
              </a:rPr>
              <a:t>The use of satellite images of the earth’s surface.</a:t>
            </a:r>
          </a:p>
        </p:txBody>
      </p:sp>
      <p:sp>
        <p:nvSpPr>
          <p:cNvPr id="176135" name="Rectangle 7"/>
          <p:cNvSpPr>
            <a:spLocks noChangeArrowheads="1"/>
          </p:cNvSpPr>
          <p:nvPr/>
        </p:nvSpPr>
        <p:spPr bwMode="auto">
          <a:xfrm>
            <a:off x="228600" y="409575"/>
            <a:ext cx="4681538" cy="1006475"/>
          </a:xfrm>
          <a:prstGeom prst="rect">
            <a:avLst/>
          </a:prstGeom>
          <a:noFill/>
          <a:ln w="9525">
            <a:noFill/>
            <a:miter lim="800000"/>
            <a:headEnd/>
            <a:tailEnd/>
          </a:ln>
          <a:effectLst/>
        </p:spPr>
        <p:txBody>
          <a:bodyPr>
            <a:spAutoFit/>
          </a:bodyPr>
          <a:lstStyle/>
          <a:p>
            <a:pPr algn="ctr"/>
            <a:r>
              <a:rPr lang="en-US" sz="2000" b="1" dirty="0">
                <a:solidFill>
                  <a:srgbClr val="C00000"/>
                </a:solidFill>
              </a:rPr>
              <a:t>The general class of material or vegetation that dominates the surface of the land in a particular area.</a:t>
            </a:r>
          </a:p>
        </p:txBody>
      </p:sp>
      <p:sp>
        <p:nvSpPr>
          <p:cNvPr id="176136" name="Text Box 8"/>
          <p:cNvSpPr txBox="1">
            <a:spLocks noChangeArrowheads="1"/>
          </p:cNvSpPr>
          <p:nvPr/>
        </p:nvSpPr>
        <p:spPr bwMode="auto">
          <a:xfrm>
            <a:off x="5973117" y="638175"/>
            <a:ext cx="1906291" cy="523220"/>
          </a:xfrm>
          <a:prstGeom prst="rect">
            <a:avLst/>
          </a:prstGeom>
          <a:noFill/>
          <a:ln w="9525">
            <a:noFill/>
            <a:miter lim="800000"/>
            <a:headEnd/>
            <a:tailEnd/>
          </a:ln>
          <a:effectLst/>
        </p:spPr>
        <p:txBody>
          <a:bodyPr wrap="none">
            <a:spAutoFit/>
          </a:bodyPr>
          <a:lstStyle/>
          <a:p>
            <a:pPr algn="ctr"/>
            <a:r>
              <a:rPr lang="en-US" sz="2800" b="1" dirty="0">
                <a:solidFill>
                  <a:srgbClr val="C00000"/>
                </a:solidFill>
              </a:rPr>
              <a:t>Land Cover</a:t>
            </a:r>
          </a:p>
        </p:txBody>
      </p:sp>
      <p:sp>
        <p:nvSpPr>
          <p:cNvPr id="176137" name="Rectangle 9"/>
          <p:cNvSpPr>
            <a:spLocks noChangeArrowheads="1"/>
          </p:cNvSpPr>
          <p:nvPr/>
        </p:nvSpPr>
        <p:spPr bwMode="auto">
          <a:xfrm>
            <a:off x="5589976" y="2695575"/>
            <a:ext cx="2677335" cy="523220"/>
          </a:xfrm>
          <a:prstGeom prst="rect">
            <a:avLst/>
          </a:prstGeom>
          <a:noFill/>
          <a:ln w="9525">
            <a:noFill/>
            <a:miter lim="800000"/>
            <a:headEnd/>
            <a:tailEnd/>
          </a:ln>
          <a:effectLst/>
        </p:spPr>
        <p:txBody>
          <a:bodyPr wrap="none">
            <a:spAutoFit/>
          </a:bodyPr>
          <a:lstStyle/>
          <a:p>
            <a:pPr algn="ctr"/>
            <a:r>
              <a:rPr lang="en-US" sz="2800" b="1" dirty="0">
                <a:solidFill>
                  <a:srgbClr val="009900"/>
                </a:solidFill>
              </a:rPr>
              <a:t>Remote Sensing</a:t>
            </a:r>
          </a:p>
        </p:txBody>
      </p:sp>
      <p:sp>
        <p:nvSpPr>
          <p:cNvPr id="176143" name="Rectangle 15"/>
          <p:cNvSpPr>
            <a:spLocks noChangeArrowheads="1"/>
          </p:cNvSpPr>
          <p:nvPr/>
        </p:nvSpPr>
        <p:spPr bwMode="auto">
          <a:xfrm>
            <a:off x="481013" y="4510088"/>
            <a:ext cx="4205287" cy="1311275"/>
          </a:xfrm>
          <a:prstGeom prst="rect">
            <a:avLst/>
          </a:prstGeom>
          <a:noFill/>
          <a:ln w="9525">
            <a:noFill/>
            <a:miter lim="800000"/>
            <a:headEnd/>
            <a:tailEnd/>
          </a:ln>
          <a:effectLst/>
        </p:spPr>
        <p:txBody>
          <a:bodyPr>
            <a:spAutoFit/>
          </a:bodyPr>
          <a:lstStyle/>
          <a:p>
            <a:pPr algn="ctr"/>
            <a:r>
              <a:rPr lang="en-US" sz="2000" b="1" dirty="0">
                <a:solidFill>
                  <a:srgbClr val="C00000"/>
                </a:solidFill>
              </a:rPr>
              <a:t>Domesticated animals such as cows, sheep, and poultry that are raised and managed to produce meat, milk, eggs, wool, leather, etc.</a:t>
            </a:r>
          </a:p>
        </p:txBody>
      </p:sp>
      <p:sp>
        <p:nvSpPr>
          <p:cNvPr id="176144" name="Rectangle 16"/>
          <p:cNvSpPr>
            <a:spLocks noChangeArrowheads="1"/>
          </p:cNvSpPr>
          <p:nvPr/>
        </p:nvSpPr>
        <p:spPr bwMode="auto">
          <a:xfrm>
            <a:off x="6098259" y="4919663"/>
            <a:ext cx="1633781" cy="523220"/>
          </a:xfrm>
          <a:prstGeom prst="rect">
            <a:avLst/>
          </a:prstGeom>
          <a:noFill/>
          <a:ln w="9525">
            <a:noFill/>
            <a:miter lim="800000"/>
            <a:headEnd/>
            <a:tailEnd/>
          </a:ln>
          <a:effectLst/>
        </p:spPr>
        <p:txBody>
          <a:bodyPr wrap="none">
            <a:spAutoFit/>
          </a:bodyPr>
          <a:lstStyle/>
          <a:p>
            <a:pPr algn="ctr"/>
            <a:r>
              <a:rPr lang="en-US" sz="2800" b="1" dirty="0">
                <a:solidFill>
                  <a:srgbClr val="C00000"/>
                </a:solidFill>
              </a:rPr>
              <a:t>Livestock</a:t>
            </a:r>
          </a:p>
        </p:txBody>
      </p:sp>
    </p:spTree>
    <p:extLst>
      <p:ext uri="{BB962C8B-B14F-4D97-AF65-F5344CB8AC3E}">
        <p14:creationId xmlns:p14="http://schemas.microsoft.com/office/powerpoint/2010/main" val="99347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8000"/>
                                  </p:iterate>
                                  <p:childTnLst>
                                    <p:set>
                                      <p:cBhvr>
                                        <p:cTn id="6" dur="1" fill="hold">
                                          <p:stCondLst>
                                            <p:cond delay="0"/>
                                          </p:stCondLst>
                                        </p:cTn>
                                        <p:tgtEl>
                                          <p:spTgt spid="176135"/>
                                        </p:tgtEl>
                                        <p:attrNameLst>
                                          <p:attrName>style.visibility</p:attrName>
                                        </p:attrNameLst>
                                      </p:cBhvr>
                                      <p:to>
                                        <p:strVal val="visible"/>
                                      </p:to>
                                    </p:set>
                                    <p:animEffect transition="in" filter="dissolve">
                                      <p:cBhvr>
                                        <p:cTn id="7" dur="500"/>
                                        <p:tgtEl>
                                          <p:spTgt spid="1761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61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wd">
                                    <p:tmPct val="8000"/>
                                  </p:iterate>
                                  <p:childTnLst>
                                    <p:set>
                                      <p:cBhvr>
                                        <p:cTn id="15" dur="1" fill="hold">
                                          <p:stCondLst>
                                            <p:cond delay="0"/>
                                          </p:stCondLst>
                                        </p:cTn>
                                        <p:tgtEl>
                                          <p:spTgt spid="176132"/>
                                        </p:tgtEl>
                                        <p:attrNameLst>
                                          <p:attrName>style.visibility</p:attrName>
                                        </p:attrNameLst>
                                      </p:cBhvr>
                                      <p:to>
                                        <p:strVal val="visible"/>
                                      </p:to>
                                    </p:set>
                                    <p:animEffect transition="in" filter="dissolve">
                                      <p:cBhvr>
                                        <p:cTn id="16" dur="500"/>
                                        <p:tgtEl>
                                          <p:spTgt spid="17613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61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8000"/>
                                  </p:iterate>
                                  <p:childTnLst>
                                    <p:set>
                                      <p:cBhvr>
                                        <p:cTn id="24" dur="1" fill="hold">
                                          <p:stCondLst>
                                            <p:cond delay="0"/>
                                          </p:stCondLst>
                                        </p:cTn>
                                        <p:tgtEl>
                                          <p:spTgt spid="176134"/>
                                        </p:tgtEl>
                                        <p:attrNameLst>
                                          <p:attrName>style.visibility</p:attrName>
                                        </p:attrNameLst>
                                      </p:cBhvr>
                                      <p:to>
                                        <p:strVal val="visible"/>
                                      </p:to>
                                    </p:set>
                                    <p:animEffect transition="in" filter="dissolve">
                                      <p:cBhvr>
                                        <p:cTn id="25" dur="500"/>
                                        <p:tgtEl>
                                          <p:spTgt spid="17613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61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iterate type="wd">
                                    <p:tmPct val="8000"/>
                                  </p:iterate>
                                  <p:childTnLst>
                                    <p:set>
                                      <p:cBhvr>
                                        <p:cTn id="33" dur="1" fill="hold">
                                          <p:stCondLst>
                                            <p:cond delay="0"/>
                                          </p:stCondLst>
                                        </p:cTn>
                                        <p:tgtEl>
                                          <p:spTgt spid="176130"/>
                                        </p:tgtEl>
                                        <p:attrNameLst>
                                          <p:attrName>style.visibility</p:attrName>
                                        </p:attrNameLst>
                                      </p:cBhvr>
                                      <p:to>
                                        <p:strVal val="visible"/>
                                      </p:to>
                                    </p:set>
                                    <p:animEffect transition="in" filter="dissolve">
                                      <p:cBhvr>
                                        <p:cTn id="34" dur="500"/>
                                        <p:tgtEl>
                                          <p:spTgt spid="17613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6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iterate type="wd">
                                    <p:tmPct val="8000"/>
                                  </p:iterate>
                                  <p:childTnLst>
                                    <p:set>
                                      <p:cBhvr>
                                        <p:cTn id="42" dur="1" fill="hold">
                                          <p:stCondLst>
                                            <p:cond delay="0"/>
                                          </p:stCondLst>
                                        </p:cTn>
                                        <p:tgtEl>
                                          <p:spTgt spid="176143"/>
                                        </p:tgtEl>
                                        <p:attrNameLst>
                                          <p:attrName>style.visibility</p:attrName>
                                        </p:attrNameLst>
                                      </p:cBhvr>
                                      <p:to>
                                        <p:strVal val="visible"/>
                                      </p:to>
                                    </p:set>
                                    <p:animEffect transition="in" filter="dissolve">
                                      <p:cBhvr>
                                        <p:cTn id="43" dur="500"/>
                                        <p:tgtEl>
                                          <p:spTgt spid="17614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6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P spid="176131" grpId="0"/>
      <p:bldP spid="176132" grpId="0"/>
      <p:bldP spid="176133" grpId="0"/>
      <p:bldP spid="176134" grpId="0"/>
      <p:bldP spid="176135" grpId="0"/>
      <p:bldP spid="176136" grpId="0"/>
      <p:bldP spid="176137" grpId="0"/>
      <p:bldP spid="176143" grpId="0"/>
      <p:bldP spid="1761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214313" y="4756150"/>
            <a:ext cx="4743450" cy="1006475"/>
          </a:xfrm>
          <a:prstGeom prst="rect">
            <a:avLst/>
          </a:prstGeom>
          <a:noFill/>
          <a:ln w="9525">
            <a:noFill/>
            <a:miter lim="800000"/>
            <a:headEnd/>
            <a:tailEnd/>
          </a:ln>
          <a:effectLst/>
        </p:spPr>
        <p:txBody>
          <a:bodyPr>
            <a:spAutoFit/>
          </a:bodyPr>
          <a:lstStyle/>
          <a:p>
            <a:pPr algn="ctr"/>
            <a:r>
              <a:rPr lang="en-US" sz="2000" b="1" dirty="0">
                <a:solidFill>
                  <a:srgbClr val="C00000"/>
                </a:solidFill>
              </a:rPr>
              <a:t>Imports and exports between countries that are unrestricted by tariffs, quotas, or excessive approvals and paperwork.</a:t>
            </a:r>
          </a:p>
        </p:txBody>
      </p:sp>
      <p:sp>
        <p:nvSpPr>
          <p:cNvPr id="177155" name="Text Box 3"/>
          <p:cNvSpPr txBox="1">
            <a:spLocks noChangeArrowheads="1"/>
          </p:cNvSpPr>
          <p:nvPr/>
        </p:nvSpPr>
        <p:spPr bwMode="auto">
          <a:xfrm>
            <a:off x="6023365" y="5057775"/>
            <a:ext cx="1816908" cy="523220"/>
          </a:xfrm>
          <a:prstGeom prst="rect">
            <a:avLst/>
          </a:prstGeom>
          <a:noFill/>
          <a:ln w="9525">
            <a:noFill/>
            <a:miter lim="800000"/>
            <a:headEnd/>
            <a:tailEnd/>
          </a:ln>
          <a:effectLst/>
        </p:spPr>
        <p:txBody>
          <a:bodyPr wrap="none">
            <a:spAutoFit/>
          </a:bodyPr>
          <a:lstStyle/>
          <a:p>
            <a:pPr algn="ctr"/>
            <a:r>
              <a:rPr lang="en-US" sz="2800" b="1" dirty="0">
                <a:solidFill>
                  <a:srgbClr val="C00000"/>
                </a:solidFill>
              </a:rPr>
              <a:t>Free Trade</a:t>
            </a:r>
          </a:p>
        </p:txBody>
      </p:sp>
      <p:sp>
        <p:nvSpPr>
          <p:cNvPr id="177156" name="Rectangle 4"/>
          <p:cNvSpPr>
            <a:spLocks noChangeArrowheads="1"/>
          </p:cNvSpPr>
          <p:nvPr/>
        </p:nvSpPr>
        <p:spPr bwMode="auto">
          <a:xfrm>
            <a:off x="285750" y="1631950"/>
            <a:ext cx="4576763" cy="1311275"/>
          </a:xfrm>
          <a:prstGeom prst="rect">
            <a:avLst/>
          </a:prstGeom>
          <a:noFill/>
          <a:ln w="9525">
            <a:noFill/>
            <a:miter lim="800000"/>
            <a:headEnd/>
            <a:tailEnd/>
          </a:ln>
          <a:effectLst/>
        </p:spPr>
        <p:txBody>
          <a:bodyPr>
            <a:spAutoFit/>
          </a:bodyPr>
          <a:lstStyle/>
          <a:p>
            <a:pPr algn="ctr"/>
            <a:r>
              <a:rPr lang="en-US" sz="2000" b="1" dirty="0">
                <a:solidFill>
                  <a:srgbClr val="009900"/>
                </a:solidFill>
              </a:rPr>
              <a:t>The increasing economic, cultural, demographic, political, and environmental interdependence</a:t>
            </a:r>
          </a:p>
          <a:p>
            <a:pPr algn="ctr"/>
            <a:r>
              <a:rPr lang="en-US" sz="2000" b="1" dirty="0">
                <a:solidFill>
                  <a:srgbClr val="009900"/>
                </a:solidFill>
              </a:rPr>
              <a:t>of different places around the world.</a:t>
            </a:r>
          </a:p>
        </p:txBody>
      </p:sp>
      <p:sp>
        <p:nvSpPr>
          <p:cNvPr id="177157" name="Text Box 5"/>
          <p:cNvSpPr txBox="1">
            <a:spLocks noChangeArrowheads="1"/>
          </p:cNvSpPr>
          <p:nvPr/>
        </p:nvSpPr>
        <p:spPr bwMode="auto">
          <a:xfrm>
            <a:off x="6076472" y="2043113"/>
            <a:ext cx="1707519" cy="523220"/>
          </a:xfrm>
          <a:prstGeom prst="rect">
            <a:avLst/>
          </a:prstGeom>
          <a:noFill/>
          <a:ln w="9525">
            <a:noFill/>
            <a:miter lim="800000"/>
            <a:headEnd/>
            <a:tailEnd/>
          </a:ln>
          <a:effectLst/>
        </p:spPr>
        <p:txBody>
          <a:bodyPr wrap="none">
            <a:spAutoFit/>
          </a:bodyPr>
          <a:lstStyle/>
          <a:p>
            <a:pPr algn="ctr"/>
            <a:r>
              <a:rPr lang="en-US" sz="2800" b="1" dirty="0">
                <a:solidFill>
                  <a:srgbClr val="009900"/>
                </a:solidFill>
              </a:rPr>
              <a:t>Globalism</a:t>
            </a:r>
          </a:p>
        </p:txBody>
      </p:sp>
      <p:sp>
        <p:nvSpPr>
          <p:cNvPr id="177158" name="Rectangle 6"/>
          <p:cNvSpPr>
            <a:spLocks noChangeArrowheads="1"/>
          </p:cNvSpPr>
          <p:nvPr/>
        </p:nvSpPr>
        <p:spPr bwMode="auto">
          <a:xfrm>
            <a:off x="314325" y="3198813"/>
            <a:ext cx="4510088" cy="1311275"/>
          </a:xfrm>
          <a:prstGeom prst="rect">
            <a:avLst/>
          </a:prstGeom>
          <a:noFill/>
          <a:ln w="9525">
            <a:noFill/>
            <a:miter lim="800000"/>
            <a:headEnd/>
            <a:tailEnd/>
          </a:ln>
          <a:effectLst/>
        </p:spPr>
        <p:txBody>
          <a:bodyPr>
            <a:spAutoFit/>
          </a:bodyPr>
          <a:lstStyle/>
          <a:p>
            <a:pPr algn="ctr"/>
            <a:r>
              <a:rPr lang="en-US" sz="2000" b="1" dirty="0">
                <a:solidFill>
                  <a:srgbClr val="6699FF"/>
                </a:solidFill>
              </a:rPr>
              <a:t>A measure of how much distance discourages movement between places, based on the time, energy, or dollar cost that must be expended.</a:t>
            </a:r>
          </a:p>
        </p:txBody>
      </p:sp>
      <p:sp>
        <p:nvSpPr>
          <p:cNvPr id="177159" name="Rectangle 7"/>
          <p:cNvSpPr>
            <a:spLocks noChangeArrowheads="1"/>
          </p:cNvSpPr>
          <p:nvPr/>
        </p:nvSpPr>
        <p:spPr bwMode="auto">
          <a:xfrm>
            <a:off x="485775" y="409575"/>
            <a:ext cx="4191000" cy="1006475"/>
          </a:xfrm>
          <a:prstGeom prst="rect">
            <a:avLst/>
          </a:prstGeom>
          <a:noFill/>
          <a:ln w="9525">
            <a:noFill/>
            <a:miter lim="800000"/>
            <a:headEnd/>
            <a:tailEnd/>
          </a:ln>
          <a:effectLst/>
        </p:spPr>
        <p:txBody>
          <a:bodyPr>
            <a:spAutoFit/>
          </a:bodyPr>
          <a:lstStyle/>
          <a:p>
            <a:pPr algn="ctr"/>
            <a:r>
              <a:rPr lang="en-US" sz="2000">
                <a:solidFill>
                  <a:srgbClr val="FF00FF"/>
                </a:solidFill>
              </a:rPr>
              <a:t>Migratory movement of herders and their animals according to the availability of grazing land.</a:t>
            </a:r>
          </a:p>
        </p:txBody>
      </p:sp>
      <p:sp>
        <p:nvSpPr>
          <p:cNvPr id="177160" name="Text Box 8"/>
          <p:cNvSpPr txBox="1">
            <a:spLocks noChangeArrowheads="1"/>
          </p:cNvSpPr>
          <p:nvPr/>
        </p:nvSpPr>
        <p:spPr bwMode="auto">
          <a:xfrm>
            <a:off x="5935663" y="671513"/>
            <a:ext cx="2003425" cy="519112"/>
          </a:xfrm>
          <a:prstGeom prst="rect">
            <a:avLst/>
          </a:prstGeom>
          <a:noFill/>
          <a:ln w="9525">
            <a:noFill/>
            <a:miter lim="800000"/>
            <a:headEnd/>
            <a:tailEnd/>
          </a:ln>
          <a:effectLst/>
        </p:spPr>
        <p:txBody>
          <a:bodyPr wrap="none">
            <a:spAutoFit/>
          </a:bodyPr>
          <a:lstStyle/>
          <a:p>
            <a:pPr algn="ctr"/>
            <a:r>
              <a:rPr lang="en-US" sz="2800" b="1">
                <a:solidFill>
                  <a:srgbClr val="FF00FF"/>
                </a:solidFill>
              </a:rPr>
              <a:t>Nomadism</a:t>
            </a:r>
          </a:p>
        </p:txBody>
      </p:sp>
      <p:sp>
        <p:nvSpPr>
          <p:cNvPr id="177161" name="Rectangle 9"/>
          <p:cNvSpPr>
            <a:spLocks noChangeArrowheads="1"/>
          </p:cNvSpPr>
          <p:nvPr/>
        </p:nvSpPr>
        <p:spPr bwMode="auto">
          <a:xfrm>
            <a:off x="5972175" y="3368675"/>
            <a:ext cx="1924050" cy="946150"/>
          </a:xfrm>
          <a:prstGeom prst="rect">
            <a:avLst/>
          </a:prstGeom>
          <a:noFill/>
          <a:ln w="9525">
            <a:noFill/>
            <a:miter lim="800000"/>
            <a:headEnd/>
            <a:tailEnd/>
          </a:ln>
          <a:effectLst/>
        </p:spPr>
        <p:txBody>
          <a:bodyPr wrap="none">
            <a:spAutoFit/>
          </a:bodyPr>
          <a:lstStyle/>
          <a:p>
            <a:pPr algn="ctr"/>
            <a:r>
              <a:rPr lang="en-US" sz="2800" b="1">
                <a:solidFill>
                  <a:srgbClr val="6699FF"/>
                </a:solidFill>
              </a:rPr>
              <a:t>Friction of</a:t>
            </a:r>
          </a:p>
          <a:p>
            <a:pPr algn="ctr"/>
            <a:r>
              <a:rPr lang="en-US" sz="2800" b="1">
                <a:solidFill>
                  <a:srgbClr val="6699FF"/>
                </a:solidFill>
              </a:rPr>
              <a:t>Distance</a:t>
            </a:r>
          </a:p>
        </p:txBody>
      </p:sp>
    </p:spTree>
    <p:extLst>
      <p:ext uri="{BB962C8B-B14F-4D97-AF65-F5344CB8AC3E}">
        <p14:creationId xmlns:p14="http://schemas.microsoft.com/office/powerpoint/2010/main" val="58803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wd">
                                    <p:tmPct val="8000"/>
                                  </p:iterate>
                                  <p:childTnLst>
                                    <p:set>
                                      <p:cBhvr>
                                        <p:cTn id="6" dur="1" fill="hold">
                                          <p:stCondLst>
                                            <p:cond delay="0"/>
                                          </p:stCondLst>
                                        </p:cTn>
                                        <p:tgtEl>
                                          <p:spTgt spid="177159"/>
                                        </p:tgtEl>
                                        <p:attrNameLst>
                                          <p:attrName>style.visibility</p:attrName>
                                        </p:attrNameLst>
                                      </p:cBhvr>
                                      <p:to>
                                        <p:strVal val="visible"/>
                                      </p:to>
                                    </p:set>
                                    <p:animEffect transition="in" filter="dissolve">
                                      <p:cBhvr>
                                        <p:cTn id="7" dur="500"/>
                                        <p:tgtEl>
                                          <p:spTgt spid="1771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716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iterate type="wd">
                                    <p:tmPct val="8000"/>
                                  </p:iterate>
                                  <p:childTnLst>
                                    <p:set>
                                      <p:cBhvr>
                                        <p:cTn id="15" dur="1" fill="hold">
                                          <p:stCondLst>
                                            <p:cond delay="0"/>
                                          </p:stCondLst>
                                        </p:cTn>
                                        <p:tgtEl>
                                          <p:spTgt spid="177156"/>
                                        </p:tgtEl>
                                        <p:attrNameLst>
                                          <p:attrName>style.visibility</p:attrName>
                                        </p:attrNameLst>
                                      </p:cBhvr>
                                      <p:to>
                                        <p:strVal val="visible"/>
                                      </p:to>
                                    </p:set>
                                    <p:animEffect transition="in" filter="dissolve">
                                      <p:cBhvr>
                                        <p:cTn id="16" dur="500"/>
                                        <p:tgtEl>
                                          <p:spTgt spid="17715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7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iterate type="wd">
                                    <p:tmPct val="8000"/>
                                  </p:iterate>
                                  <p:childTnLst>
                                    <p:set>
                                      <p:cBhvr>
                                        <p:cTn id="24" dur="1" fill="hold">
                                          <p:stCondLst>
                                            <p:cond delay="0"/>
                                          </p:stCondLst>
                                        </p:cTn>
                                        <p:tgtEl>
                                          <p:spTgt spid="177158"/>
                                        </p:tgtEl>
                                        <p:attrNameLst>
                                          <p:attrName>style.visibility</p:attrName>
                                        </p:attrNameLst>
                                      </p:cBhvr>
                                      <p:to>
                                        <p:strVal val="visible"/>
                                      </p:to>
                                    </p:set>
                                    <p:animEffect transition="in" filter="dissolve">
                                      <p:cBhvr>
                                        <p:cTn id="25" dur="500"/>
                                        <p:tgtEl>
                                          <p:spTgt spid="17715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716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iterate type="wd">
                                    <p:tmPct val="8000"/>
                                  </p:iterate>
                                  <p:childTnLst>
                                    <p:set>
                                      <p:cBhvr>
                                        <p:cTn id="33" dur="1" fill="hold">
                                          <p:stCondLst>
                                            <p:cond delay="0"/>
                                          </p:stCondLst>
                                        </p:cTn>
                                        <p:tgtEl>
                                          <p:spTgt spid="177154"/>
                                        </p:tgtEl>
                                        <p:attrNameLst>
                                          <p:attrName>style.visibility</p:attrName>
                                        </p:attrNameLst>
                                      </p:cBhvr>
                                      <p:to>
                                        <p:strVal val="visible"/>
                                      </p:to>
                                    </p:set>
                                    <p:animEffect transition="in" filter="dissolve">
                                      <p:cBhvr>
                                        <p:cTn id="34" dur="500"/>
                                        <p:tgtEl>
                                          <p:spTgt spid="17715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7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p:bldP spid="177156" grpId="0"/>
      <p:bldP spid="177157" grpId="0"/>
      <p:bldP spid="177158" grpId="0"/>
      <p:bldP spid="177159" grpId="0"/>
      <p:bldP spid="177160" grpId="0"/>
      <p:bldP spid="1771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mmodity chain.gif"/>
          <p:cNvPicPr>
            <a:picLocks noGrp="1" noChangeAspect="1"/>
          </p:cNvPicPr>
          <p:nvPr>
            <p:ph sz="quarter" idx="1"/>
          </p:nvPr>
        </p:nvPicPr>
        <p:blipFill>
          <a:blip r:embed="rId2" cstate="print"/>
          <a:stretch>
            <a:fillRect/>
          </a:stretch>
        </p:blipFill>
        <p:spPr>
          <a:xfrm>
            <a:off x="152400" y="609600"/>
            <a:ext cx="8803531" cy="532745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om-Forest-to-Food-A-Supply-Chain-Hypothesis.jpg"/>
          <p:cNvPicPr>
            <a:picLocks noGrp="1" noChangeAspect="1"/>
          </p:cNvPicPr>
          <p:nvPr>
            <p:ph sz="quarter" idx="1"/>
          </p:nvPr>
        </p:nvPicPr>
        <p:blipFill>
          <a:blip r:embed="rId2" cstate="print"/>
          <a:stretch>
            <a:fillRect/>
          </a:stretch>
        </p:blipFill>
        <p:spPr>
          <a:xfrm>
            <a:off x="1" y="244597"/>
            <a:ext cx="9144000" cy="636858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Von Thünen Model</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10000"/>
          </a:bodyPr>
          <a:lstStyle/>
          <a:p>
            <a:pPr>
              <a:buNone/>
            </a:pPr>
            <a:r>
              <a:rPr lang="en-US" sz="3200" b="1" dirty="0" smtClean="0"/>
              <a:t>	A Model of Agricultural Land Use</a:t>
            </a:r>
            <a:endParaRPr lang="en-US" sz="3200" dirty="0" smtClean="0"/>
          </a:p>
          <a:p>
            <a:pPr>
              <a:buNone/>
            </a:pPr>
            <a:r>
              <a:rPr lang="en-US" sz="3200" dirty="0" smtClean="0"/>
              <a:t>	The Von Thunen model of agricultural land use was created by farmer and amateur economist J.H. Von Thunen (1783-1850) in 1826</a:t>
            </a:r>
          </a:p>
          <a:p>
            <a:pPr>
              <a:buNone/>
            </a:pPr>
            <a:endParaRPr lang="en-US" dirty="0" smtClean="0"/>
          </a:p>
          <a:p>
            <a:pPr>
              <a:buNone/>
            </a:pPr>
            <a:r>
              <a:rPr lang="en-US" dirty="0" smtClean="0"/>
              <a:t>The Model is based on two primary costs</a:t>
            </a:r>
          </a:p>
          <a:p>
            <a:pPr marL="550862" indent="-514350"/>
            <a:r>
              <a:rPr lang="en-US" dirty="0" smtClean="0"/>
              <a:t>The cost of land vs. the distance of reaching your target market.</a:t>
            </a:r>
          </a:p>
          <a:p>
            <a:pPr marL="550862" indent="-514350">
              <a:buFont typeface="+mj-lt"/>
              <a:buAutoNum type="arabicPeriod"/>
            </a:pPr>
            <a:endParaRPr lang="en-US" dirty="0" smtClean="0"/>
          </a:p>
          <a:p>
            <a:pPr marL="550862" indent="-514350">
              <a:buNone/>
            </a:pPr>
            <a:r>
              <a:rPr lang="en-US" dirty="0" smtClean="0"/>
              <a:t>Next a formula for determining profit is created.</a:t>
            </a:r>
          </a:p>
          <a:p>
            <a:pPr marL="550862" indent="-514350"/>
            <a:r>
              <a:rPr lang="en-US" dirty="0" smtClean="0"/>
              <a:t>The value of a yield per hectare of land vs. the true cost to transport it market.</a:t>
            </a:r>
          </a:p>
          <a:p>
            <a:pPr marL="550862" indent="-514350"/>
            <a:r>
              <a:rPr lang="en-US" dirty="0" smtClean="0"/>
              <a:t>Example:</a:t>
            </a:r>
          </a:p>
          <a:p>
            <a:pPr marL="550862" indent="-514350">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4400" dirty="0" smtClean="0"/>
              <a:t>Von Thünen Model’s 4 Rings</a:t>
            </a:r>
            <a:endParaRPr lang="en-US" sz="4400" dirty="0"/>
          </a:p>
        </p:txBody>
      </p:sp>
      <p:sp>
        <p:nvSpPr>
          <p:cNvPr id="3" name="Content Placeholder 2"/>
          <p:cNvSpPr>
            <a:spLocks noGrp="1"/>
          </p:cNvSpPr>
          <p:nvPr>
            <p:ph sz="quarter" idx="1"/>
          </p:nvPr>
        </p:nvSpPr>
        <p:spPr>
          <a:xfrm>
            <a:off x="0" y="1600200"/>
            <a:ext cx="9144000" cy="5257800"/>
          </a:xfrm>
        </p:spPr>
        <p:txBody>
          <a:bodyPr>
            <a:normAutofit fontScale="92500" lnSpcReduction="20000"/>
          </a:bodyPr>
          <a:lstStyle/>
          <a:p>
            <a:r>
              <a:rPr lang="en-US" dirty="0" smtClean="0"/>
              <a:t>There are four rings of agricultural activity surrounding the city. Dairying and intensive farming occur in the ring closest to the city. Since vegetables, fruit, milk and other dairy products must get to market quickly, they would be produced close to the city (remember, we didn't have refrigerated oxcarts!) </a:t>
            </a:r>
          </a:p>
          <a:p>
            <a:r>
              <a:rPr lang="en-US" dirty="0" smtClean="0"/>
              <a:t>Timber and firewood would be produced for fuel and building materials in the second zone. Before industrialization (and coal power), wood was a very important fuel for heating and cooking. Wood is very heavy and difficult to transport so it is located as close to the city as possible. </a:t>
            </a:r>
          </a:p>
          <a:p>
            <a:r>
              <a:rPr lang="en-US" dirty="0" smtClean="0"/>
              <a:t>The third zone consists of extensive fields crops such as grains for bread. Since grains last longer than dairy products and are much lighter than fuel, reducing transport costs, they can be located further from the city. </a:t>
            </a:r>
          </a:p>
          <a:p>
            <a:r>
              <a:rPr lang="en-US" dirty="0" smtClean="0"/>
              <a:t>Ranching is located in the final ring surrounding the central city. Animals can be raised far from the city because they are self-transporting. Animals can walk to the central city for sale or for butchering. </a:t>
            </a:r>
          </a:p>
          <a:p>
            <a:r>
              <a:rPr lang="en-US" dirty="0" smtClean="0"/>
              <a:t>Beyond the fourth ring lies the unoccupied wilderness, which is too great a distance from the central city for any type of agricultural product.</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1801</TotalTime>
  <Words>2436</Words>
  <Application>Microsoft Office PowerPoint</Application>
  <PresentationFormat>On-screen Show (4:3)</PresentationFormat>
  <Paragraphs>305</Paragraphs>
  <Slides>51</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Franklin Gothic Book</vt:lpstr>
      <vt:lpstr>MicrogrammaDMedExt</vt:lpstr>
      <vt:lpstr>Perpetua</vt:lpstr>
      <vt:lpstr>Wingdings 2</vt:lpstr>
      <vt:lpstr>Equity</vt:lpstr>
      <vt:lpstr>Agriculture-Part II</vt:lpstr>
      <vt:lpstr>Economic Issues of Agriculture</vt:lpstr>
      <vt:lpstr>Strategies to increase the food supply in LDCs</vt:lpstr>
      <vt:lpstr>Problems in expanding farm land</vt:lpstr>
      <vt:lpstr>Commodity chains</vt:lpstr>
      <vt:lpstr>PowerPoint Presentation</vt:lpstr>
      <vt:lpstr>PowerPoint Presentation</vt:lpstr>
      <vt:lpstr>Von Thünen Model</vt:lpstr>
      <vt:lpstr>Von Thünen Model’s 4 Rings</vt:lpstr>
      <vt:lpstr>Von Thünen Model</vt:lpstr>
      <vt:lpstr>PowerPoint Presentation</vt:lpstr>
      <vt:lpstr>Things to consider about  Von Thunen’s Model</vt:lpstr>
      <vt:lpstr>VonThunen applied to the U.S. </vt:lpstr>
      <vt:lpstr>Application of Von Thünen Model</vt:lpstr>
      <vt:lpstr>Boserup’s 5 stages of intensification</vt:lpstr>
      <vt:lpstr>U.S. Government Policies</vt:lpstr>
      <vt:lpstr>Grain Importers &amp; Exporters</vt:lpstr>
      <vt:lpstr>World Importing and Exporting</vt:lpstr>
      <vt:lpstr>Undernourished Proportion</vt:lpstr>
      <vt:lpstr>Caloric intake</vt:lpstr>
      <vt:lpstr>PowerPoint Presentation</vt:lpstr>
      <vt:lpstr>Third Agriculture Revolution (Green Revolution)</vt:lpstr>
      <vt:lpstr>Opposition to Green Revolution</vt:lpstr>
      <vt:lpstr>Genetically Modified Organisms (GMOs)</vt:lpstr>
      <vt:lpstr>Genetically Engineered Crops</vt:lpstr>
      <vt:lpstr>Industrial crops best suited to GE</vt:lpstr>
      <vt:lpstr>PowerPoint Presentation</vt:lpstr>
      <vt:lpstr>Worldwide impact</vt:lpstr>
      <vt:lpstr>Genetically Modified Foods</vt:lpstr>
      <vt:lpstr>PowerPoint Presentation</vt:lpstr>
      <vt:lpstr>PowerPoint Presentation</vt:lpstr>
      <vt:lpstr>PowerPoint Presentation</vt:lpstr>
      <vt:lpstr>Green Revolution</vt:lpstr>
      <vt:lpstr>Green Revolution Experiments</vt:lpstr>
      <vt:lpstr>Organic Agriculture</vt:lpstr>
      <vt:lpstr>Putting the Green Revolution on Trial Agricultural production and consumption has significantly changed since the 3rd Agricultural Revolution. In groups, identify at least 3 arguments that the major stakeholders in the GMO farming industry have for its expansion or regulation.  </vt:lpstr>
      <vt:lpstr>Rapid growth on small base</vt:lpstr>
      <vt:lpstr>Organic Farms in the U.S.</vt:lpstr>
      <vt:lpstr>Many U.S. producers are embracing organic farming</vt:lpstr>
      <vt:lpstr>Organic Farm in Washington</vt:lpstr>
      <vt:lpstr>Sustainable Agriculture</vt:lpstr>
      <vt:lpstr>What are Sustainable Farms?</vt:lpstr>
      <vt:lpstr>The impact of farming</vt:lpstr>
      <vt:lpstr>Desertification Hazard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Agriculture-Part II</dc:title>
  <dc:creator>Jamie</dc:creator>
  <cp:lastModifiedBy>Kester, Alissa A.</cp:lastModifiedBy>
  <cp:revision>20</cp:revision>
  <dcterms:created xsi:type="dcterms:W3CDTF">2015-02-17T15:38:01Z</dcterms:created>
  <dcterms:modified xsi:type="dcterms:W3CDTF">2015-04-15T16:28:35Z</dcterms:modified>
</cp:coreProperties>
</file>