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72" r:id="rId12"/>
    <p:sldId id="265" r:id="rId13"/>
    <p:sldId id="267" r:id="rId14"/>
    <p:sldId id="268" r:id="rId15"/>
    <p:sldId id="273" r:id="rId16"/>
    <p:sldId id="269" r:id="rId17"/>
    <p:sldId id="270" r:id="rId18"/>
    <p:sldId id="271" r:id="rId19"/>
    <p:sldId id="274" r:id="rId20"/>
    <p:sldId id="28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122BA-4B41-489B-AD5A-435CB7080E9D}" type="datetimeFigureOut">
              <a:rPr lang="en-US"/>
              <a:pPr>
                <a:defRPr/>
              </a:pPr>
              <a:t>05/12/2016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2AD6FF9-F4E5-4CC7-B834-ACA3B4A9E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43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C4EDA-25BB-4920-B2AC-F55A40EBD52C}" type="datetimeFigureOut">
              <a:rPr lang="en-US"/>
              <a:pPr>
                <a:defRPr/>
              </a:pPr>
              <a:t>05/12/2016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D92DD-1153-43ED-B370-20AE9B3D3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7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B29ED205-3237-4739-812F-FE9D93FA3ACB}" type="datetimeFigureOut">
              <a:rPr lang="en-US"/>
              <a:pPr>
                <a:defRPr/>
              </a:pPr>
              <a:t>05/12/2016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338B73B3-76E6-4BF2-A969-69A388BED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79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62F2FF7C-F8F2-40C6-8EB8-FB4056A054BF}" type="datetimeFigureOut">
              <a:rPr lang="en-US"/>
              <a:pPr>
                <a:defRPr/>
              </a:pPr>
              <a:t>05/12/2016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E8E45A7D-D487-4160-9784-0A25A2996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101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65141F7E-42AD-45AA-AFCD-B785C3BC873E}" type="datetimeFigureOut">
              <a:rPr lang="en-US"/>
              <a:pPr>
                <a:defRPr/>
              </a:pPr>
              <a:t>05/12/2016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877BE63E-CFD3-47B7-A557-99E6FC6F0F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28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DF4B-51F3-4BA2-913A-49E74E3627CC}" type="datetimeFigureOut">
              <a:rPr lang="en-US"/>
              <a:pPr>
                <a:defRPr/>
              </a:pPr>
              <a:t>05/12/2016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BCABADC8-95B3-464F-80DD-627F4D2BA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161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FCC2-A7A6-45F7-83A3-54146030647B}" type="datetimeFigureOut">
              <a:rPr lang="en-US"/>
              <a:pPr>
                <a:defRPr/>
              </a:pPr>
              <a:t>05/12/2016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A2AB97A4-33FC-4450-9FD5-3387D8DB0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206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9B0A-1EA7-40F7-A9CD-E600B1CC8578}" type="datetimeFigureOut">
              <a:rPr lang="en-US"/>
              <a:pPr>
                <a:defRPr/>
              </a:pPr>
              <a:t>05/12/2016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0EBE3-DD08-45E3-B73C-A5D0D7652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664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D6869CDF-343A-45AE-92C2-34B938E9E1E2}" type="datetimeFigureOut">
              <a:rPr lang="en-US"/>
              <a:pPr>
                <a:defRPr/>
              </a:pPr>
              <a:t>05/12/2016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AB861C64-52B4-4180-9CA8-41084F51F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7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CF80E-1CCD-4767-BADB-2BA171B09851}" type="datetimeFigureOut">
              <a:rPr lang="en-US"/>
              <a:pPr>
                <a:defRPr/>
              </a:pPr>
              <a:t>05/12/2016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3E3B-003B-45DA-8B49-2995ECF0C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85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dirty="0"/>
            </a:lvl1pPr>
          </a:lstStyle>
          <a:p>
            <a:pPr>
              <a:defRPr/>
            </a:pPr>
            <a:fld id="{3C8CDE72-0106-4518-A49B-2C0F9F8E6CB9}" type="datetimeFigureOut">
              <a:rPr lang="en-US"/>
              <a:pPr>
                <a:defRPr/>
              </a:pPr>
              <a:t>05/12/2016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62CDA3EE-1C01-421B-8420-EBC51B7EB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24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BF82-A719-47EA-B7F2-749CA940942B}" type="datetimeFigureOut">
              <a:rPr lang="en-US"/>
              <a:pPr>
                <a:defRPr/>
              </a:pPr>
              <a:t>05/12/2016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6D09E-A20C-4E67-945C-AE559F505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70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F12C3-E03B-48BC-AF9A-6BB47A2623F9}" type="datetimeFigureOut">
              <a:rPr lang="en-US"/>
              <a:pPr>
                <a:defRPr/>
              </a:pPr>
              <a:t>05/12/2016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9F6C5-26E1-41FA-A330-3DE5F8C5E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88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5AA2-ADF5-4622-B79F-E73F71AE3AAB}" type="datetimeFigureOut">
              <a:rPr lang="en-US"/>
              <a:pPr>
                <a:defRPr/>
              </a:pPr>
              <a:t>05/12/2016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F80DF-1CAC-4718-8BD4-4F291C2CA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1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4A1C-CB43-435F-A3DD-A3152C5350DF}" type="datetimeFigureOut">
              <a:rPr lang="en-US"/>
              <a:pPr>
                <a:defRPr/>
              </a:pPr>
              <a:t>05/12/2016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45F7-E802-4DFF-A9DA-391A8764F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4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A0A4-8ED3-444F-8D7A-54A57FE65246}" type="datetimeFigureOut">
              <a:rPr lang="en-US"/>
              <a:pPr>
                <a:defRPr/>
              </a:pPr>
              <a:t>05/12/2016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AAACB-F853-481B-AE1C-2CC780C378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72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C603-8D2B-4AC7-9B33-2D4C8602513B}" type="datetimeFigureOut">
              <a:rPr lang="en-US"/>
              <a:pPr>
                <a:defRPr/>
              </a:pPr>
              <a:t>05/12/2016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1F8E0-877C-4D8D-9201-430C8012F9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73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B490EC-5BEE-45FE-9AF4-18630B009D72}" type="datetimeFigureOut">
              <a:rPr lang="en-US"/>
              <a:pPr>
                <a:defRPr/>
              </a:pPr>
              <a:t>05/12/2016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6FF41E85-6B31-4D7D-A25D-CAFA6A0EA2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55" r:id="rId2"/>
    <p:sldLayoutId id="2147483667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8" r:id="rId11"/>
    <p:sldLayoutId id="2147483669" r:id="rId12"/>
    <p:sldLayoutId id="2147483670" r:id="rId13"/>
    <p:sldLayoutId id="2147483663" r:id="rId14"/>
    <p:sldLayoutId id="2147483664" r:id="rId15"/>
    <p:sldLayoutId id="2147483665" r:id="rId16"/>
    <p:sldLayoutId id="2147483671" r:id="rId17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0"/>
            <a:ext cx="9448800" cy="1825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8800" dirty="0" smtClean="0">
                <a:latin typeface="Tekton Pro" panose="020F0603020208020904" pitchFamily="34" charset="0"/>
              </a:rPr>
              <a:t>Religion review</a:t>
            </a:r>
            <a:endParaRPr lang="en-US" sz="8800" dirty="0">
              <a:latin typeface="Tekton Pro" panose="020F0603020208020904" pitchFamily="34" charset="0"/>
            </a:endParaRPr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685800"/>
          </a:xfrm>
        </p:spPr>
        <p:txBody>
          <a:bodyPr/>
          <a:lstStyle/>
          <a:p>
            <a:r>
              <a:rPr lang="en-US" altLang="en-US" smtClean="0"/>
              <a:t>Ch. 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99" y="3629025"/>
            <a:ext cx="6909401" cy="288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712"/>
            <a:ext cx="12192001" cy="62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Tekton Pro" panose="020F0603020208020904" pitchFamily="34" charset="0"/>
              </a:rPr>
              <a:t>Hearths of Religion</a:t>
            </a:r>
            <a:endParaRPr lang="en-US" sz="8000" dirty="0">
              <a:latin typeface="Tekton Pro" panose="020F06030202080209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FF00"/>
                </a:solidFill>
                <a:latin typeface="Tekton Pro" panose="020F0603020208020904" pitchFamily="34" charset="0"/>
              </a:rPr>
              <a:t>S. Asia</a:t>
            </a:r>
            <a:endParaRPr lang="en-US" sz="6600" dirty="0">
              <a:solidFill>
                <a:srgbClr val="00FF00"/>
              </a:solidFill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Hinduism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2"/>
            <a:ext cx="12192000" cy="5564188"/>
          </a:xfrm>
        </p:spPr>
        <p:txBody>
          <a:bodyPr/>
          <a:lstStyle/>
          <a:p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r>
              <a:rPr lang="en-US" sz="3200" baseline="30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rd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largest after Christianity &amp; Islam</a:t>
            </a:r>
          </a:p>
          <a:p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Monotheistic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or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polytheistic</a:t>
            </a:r>
          </a:p>
          <a:p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Ethnic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religion – appeals primarily to one group of people living in one place. 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Do not actively seek converts</a:t>
            </a:r>
          </a:p>
          <a:p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Dates back over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4,000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years</a:t>
            </a:r>
          </a:p>
          <a:p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No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single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founder, theology, or agreement on its origins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Recognize the sacredness of the </a:t>
            </a:r>
            <a:r>
              <a:rPr lang="en-US" sz="2800" i="1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Vedas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  texts that make up the sacred books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Karma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Doctrines are closely tied to Indian society's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caste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system</a:t>
            </a:r>
          </a:p>
          <a:p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Sacred River –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Ganges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River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25" y="0"/>
            <a:ext cx="2138967" cy="218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Buddhism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8695"/>
            <a:ext cx="12192000" cy="5539305"/>
          </a:xfrm>
        </p:spPr>
        <p:txBody>
          <a:bodyPr/>
          <a:lstStyle/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Splintered from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Hinduism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over 2500 years ago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Reaction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to questions about Hinduism’s teachings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Prince Siddhartha –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Buddha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Preached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salvation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could be attained by anyone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Knowledge;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elimination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of greed, craving, &amp;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desire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; complete honesty; &amp; never hurting another person or animal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Various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branches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have an estimated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347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million adherents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Mahayana &amp; Theravada claiming most adherents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Universalizing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religion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Nonevangelical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3743325"/>
            <a:ext cx="28575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Diffusion of…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2"/>
            <a:ext cx="10568763" cy="5564188"/>
          </a:xfrm>
        </p:spPr>
        <p:txBody>
          <a:bodyPr/>
          <a:lstStyle/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Hinduism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migrated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from present-day Pakistan to the Ganges River.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Diffused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throughout S Asia &amp; into SE Asia.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First attached itself to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traditional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faiths &amp; then slowly replaced them.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Over the last two centuries, through migration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During colonialism,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relocation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diffusion to British colonies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Buddhism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first spread due to Emperor Asoka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Sent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missionaries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to distant peoples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Spread as far south as Sri Lanka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Later advanced to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Mediterranean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Tibet, China, Korea, Japan,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Vietnam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&amp; Indonesia over 10 centuries. 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Changed as it grew &amp; is strongly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regional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with different forms. 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Has become a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global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religion 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87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21" y="0"/>
            <a:ext cx="8892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0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FF00"/>
                </a:solidFill>
                <a:latin typeface="Tekton Pro" panose="020F0603020208020904" pitchFamily="34" charset="0"/>
              </a:rPr>
              <a:t>Huang He River Valley</a:t>
            </a:r>
            <a:endParaRPr lang="en-US" sz="6600" dirty="0">
              <a:solidFill>
                <a:srgbClr val="00FF00"/>
              </a:solidFill>
              <a:latin typeface="Tekton Pro" panose="020F06030202080209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Tekton Pro" panose="020F0603020208020904" pitchFamily="34" charset="0"/>
              </a:rPr>
              <a:t>Hearths of Religion</a:t>
            </a:r>
            <a:endParaRPr lang="en-US" sz="8000" dirty="0"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Taoism 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3812"/>
            <a:ext cx="6889898" cy="5564188"/>
          </a:xfrm>
        </p:spPr>
        <p:txBody>
          <a:bodyPr/>
          <a:lstStyle/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Beginnings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unclear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Trace the religion to an older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contemporary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of Confucius,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Lao-</a:t>
            </a:r>
            <a:r>
              <a:rPr lang="en-US" sz="2800" dirty="0" err="1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Tsu</a:t>
            </a:r>
            <a:endParaRPr lang="en-US" sz="2800" dirty="0" smtClean="0">
              <a:solidFill>
                <a:srgbClr val="00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Focused on the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proper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form of political rule &amp; on the oneness of humanity &amp; nature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Gave rise to the concept of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Feng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Shui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Nothing should be done to nature without consulting the geomancers</a:t>
            </a:r>
          </a:p>
          <a:p>
            <a:r>
              <a:rPr lang="en-US" sz="2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V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irtues are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simplicity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spontaneity, tenderness, &amp; tranquility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War should be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avoided</a:t>
            </a:r>
            <a:endParaRPr lang="en-US" sz="2800" dirty="0">
              <a:solidFill>
                <a:srgbClr val="00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09" y="1293812"/>
            <a:ext cx="4890091" cy="505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Confucianism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026" y="1311717"/>
            <a:ext cx="9007327" cy="5564188"/>
          </a:xfrm>
        </p:spPr>
        <p:txBody>
          <a:bodyPr/>
          <a:lstStyle/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Addressed the traditional Chinese tenets that included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belief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in heaven &amp; the existence of the soul, ancestor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worship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sacrificial rites, &amp;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shamanism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Held that the meaning of life lay in the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present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Service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to one’s fellow humans should supersede service to spirits. 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Mainly a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philosophy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of life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Had great &amp; lasting impacts on Chinese life. 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Revered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as a spiritual leader after his death 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40"/>
            <a:ext cx="1980972" cy="2248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35" y="2857500"/>
            <a:ext cx="26098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Diffusion of…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47" y="1293812"/>
            <a:ext cx="10887740" cy="4532830"/>
          </a:xfrm>
        </p:spPr>
        <p:txBody>
          <a:bodyPr/>
          <a:lstStyle/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Confucianism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diffused throughout East &amp; SE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Asia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Has long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influenced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the practice of Buddhism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Diffusion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within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China has been tempered by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government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efforts to suppress religion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Both so entrenched in Chinese culture that governments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initiative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have not had desired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effect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More recently, Chinese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immigrants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expanded influence in parts of SE Asia, Europe, &amp; N.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America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6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3581400" y="0"/>
            <a:ext cx="8610600" cy="12938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6600" cap="none" dirty="0" smtClean="0">
                <a:latin typeface="Tekton Pro" panose="020F0603020208020904" pitchFamily="34" charset="0"/>
              </a:rPr>
              <a:t>Religion 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438" y="1293813"/>
            <a:ext cx="10820400" cy="55641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Religion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Role in society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Secularism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Monotheistic, Polytheistic, Animistic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Diffusion of Religions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Major World Religions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Hearths of religion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 Asia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China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Eastern Mediterranean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Religious landscapes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Religious Conflicts 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8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32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32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Shintoism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195" y="1293812"/>
            <a:ext cx="8208335" cy="4024313"/>
          </a:xfrm>
        </p:spPr>
        <p:txBody>
          <a:bodyPr/>
          <a:lstStyle/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Ethnic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religion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Focuses particularly on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nature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&amp;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ancestor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worship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Japanese emperor made state religion in 19</a:t>
            </a:r>
            <a:r>
              <a:rPr lang="en-US" sz="2800" baseline="30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th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century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Animist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religion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Mostly found in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Japan</a:t>
            </a:r>
            <a:endParaRPr lang="en-US" sz="2800" dirty="0">
              <a:solidFill>
                <a:srgbClr val="00FF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45" y="183649"/>
            <a:ext cx="938706" cy="926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0" y="1293812"/>
            <a:ext cx="29241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2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FF00"/>
                </a:solidFill>
                <a:latin typeface="Tekton Pro" panose="020F0603020208020904" pitchFamily="34" charset="0"/>
              </a:rPr>
              <a:t>Eastern Mediterranean</a:t>
            </a:r>
            <a:endParaRPr lang="en-US" sz="6600" dirty="0">
              <a:solidFill>
                <a:srgbClr val="00FF00"/>
              </a:solidFill>
              <a:latin typeface="Tekton Pro" panose="020F06030202080209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Tekton Pro" panose="020F0603020208020904" pitchFamily="34" charset="0"/>
              </a:rPr>
              <a:t>Hearths of Religion</a:t>
            </a:r>
            <a:endParaRPr lang="en-US" sz="8000" dirty="0"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82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Judaism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605"/>
            <a:ext cx="12192000" cy="6007396"/>
          </a:xfrm>
        </p:spPr>
        <p:txBody>
          <a:bodyPr/>
          <a:lstStyle/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Monotheistic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Ethnic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Grew out of the belief system of the Jews about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4000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years ago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Traditions lie in teachings of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Abraham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Not limited to contiguous territories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Distributed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through parts of Middle East &amp; N. Africa, Russia, Ukraine, Europe, &amp; parts of North &amp; South America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Only country where this religion is the majority is Israel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Three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branches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Reform – developed with objective of adjusting Judaism &amp; practices to current times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Orthodox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sought to retain old precepts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Conservative – less strictly orthodox, but not as liberal as reform. 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54" y="1121753"/>
            <a:ext cx="2162079" cy="204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59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Diffusion of …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2"/>
            <a:ext cx="12192000" cy="4979397"/>
          </a:xfrm>
        </p:spPr>
        <p:txBody>
          <a:bodyPr/>
          <a:lstStyle/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Jewish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diaspora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scattering of the Jews after Roman destruction of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Jerusalem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Now signifies the spatial dispersion of members of any ethnic group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Zionism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idea of a homeland for the Jewish people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Popular during the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19</a:t>
            </a:r>
            <a:r>
              <a:rPr lang="en-US" sz="2800" baseline="30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century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1948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UN created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Israel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and Palestine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Many Jews have moved to Israel after establishment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2004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10,000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left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former Soviet Union; 4000 Jews from Africa; over 2000 from western Europe &amp; North America each. 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18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million Jews worldwide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40.5% US; 40.2 Israel</a:t>
            </a:r>
          </a:p>
          <a:p>
            <a:pPr marL="457200" lvl="1" indent="0">
              <a:buNone/>
            </a:pP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7051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Christianity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2"/>
            <a:ext cx="12192000" cy="5564188"/>
          </a:xfrm>
        </p:spPr>
        <p:txBody>
          <a:bodyPr/>
          <a:lstStyle/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Traced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back to same hearth as Judaism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Stems from a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single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founder, Jesus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Teachings hold that Jesus was placed on Earth to teach people to live according to God’s plan. 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Monotheistic 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Universalizing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First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split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between Roman Catholicism &amp; Eastern Orthodox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Divided for purposes of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government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Roman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Catholicism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claims most adherents (more than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billion)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15</a:t>
            </a:r>
            <a:r>
              <a:rPr lang="en-US" sz="2800" baseline="30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th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&amp; 16</a:t>
            </a:r>
            <a:r>
              <a:rPr lang="en-US" sz="2800" baseline="30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th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centuries lead to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Protestant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Reformation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35361"/>
            <a:ext cx="3048000" cy="258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98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Diffusion of…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2"/>
            <a:ext cx="12192000" cy="5564188"/>
          </a:xfrm>
        </p:spPr>
        <p:txBody>
          <a:bodyPr/>
          <a:lstStyle/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Expansion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combined with relocation diffusion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Christianity declined in Western Europe after fall of the Roman Empire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Contagious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diffusion as religious ideas spread from coastal Ireland &amp; Scotland throughout western Europe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Eastern Orthodox – contagious diffusion from the religion’s hearth in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Constantinople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to north &amp; northeast. 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Protestantism – contagious diffusion in several parts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Hierarchical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into northern &amp; central Europe as political leaders converted 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Worldwide diffusion occurred during European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colonialism 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Has always been characterized by aggressive &amp; persistent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proselytism</a:t>
            </a:r>
          </a:p>
          <a:p>
            <a:pPr lvl="1"/>
            <a:r>
              <a:rPr lang="en-US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Attempt to </a:t>
            </a:r>
            <a:r>
              <a:rPr lang="en-US" sz="26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convert</a:t>
            </a:r>
            <a:r>
              <a:rPr lang="en-US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people to their beliefs. </a:t>
            </a:r>
            <a:endParaRPr lang="en-US" sz="2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0669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121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   Islam 	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2112"/>
            <a:ext cx="12192000" cy="5645888"/>
          </a:xfrm>
        </p:spPr>
        <p:txBody>
          <a:bodyPr/>
          <a:lstStyle/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Youngest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of the major religions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en-US" sz="2800" baseline="30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nd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Largest to Christianity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Monotheistic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Traced back to a single founder,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Muhammed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Received the truth directly from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Allah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Precepts of Islam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revised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Judaic &amp; Christian beliefs &amp; traditions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One god; earthly matters are profane;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Omnipotent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and omniscient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Pillars of Faith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Two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main branches – occurred almost immediate after death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Sunni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great majority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Shi’ite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concentrated in Iran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96" y="5238750"/>
            <a:ext cx="28479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88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Diffusion of…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2"/>
            <a:ext cx="7145079" cy="5564188"/>
          </a:xfrm>
        </p:spPr>
        <p:txBody>
          <a:bodyPr/>
          <a:lstStyle/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Converted Arabian Kings utilized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armies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to spread faith across Arabian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peninsula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Diffused throughout North Africa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Early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  <a:r>
              <a:rPr lang="en-US" sz="2800" baseline="30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century included parts of Africa,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Europe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Arabia, Middle East, &amp; present-day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Pakistan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Through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trade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later spread across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Indian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Ocean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Established new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secondary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hearths &amp; worked to diffuse contagiously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Recent diffusion into Europe, S. Africa, and the Americas has largely been through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migration 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Relocation diffusion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79" y="2165682"/>
            <a:ext cx="5046921" cy="306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94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307" y="0"/>
            <a:ext cx="10001693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Indigenous &amp; Shamanist		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2"/>
            <a:ext cx="12192000" cy="4469035"/>
          </a:xfrm>
        </p:spPr>
        <p:txBody>
          <a:bodyPr/>
          <a:lstStyle/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Indigenous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religions – reverence for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nature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passed through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family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units &amp; groups (tribes) of indigenous people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No central tenet or belief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Grouped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because they share the same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pressures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from diffusion of global religions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Shamanism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community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faith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in which people follow their shaman (religious leader)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Appeared at various times to various peoples in Africa, Native America, SE Asia, &amp; E Asia</a:t>
            </a:r>
          </a:p>
          <a:p>
            <a:pPr lvl="1"/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Traditional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religion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757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Religious Landscapes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2"/>
            <a:ext cx="12192000" cy="5564187"/>
          </a:xfrm>
        </p:spPr>
        <p:txBody>
          <a:bodyPr/>
          <a:lstStyle/>
          <a:p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Marks cultural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landscapes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with houses of worship, cemeteries, icons, stores for religious goods,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sacred sites</a:t>
            </a:r>
          </a:p>
          <a:p>
            <a:pPr lvl="1"/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Pilgrimage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act of voluntary travel to a religious/sacred site</a:t>
            </a:r>
          </a:p>
          <a:p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Sacred Sites</a:t>
            </a:r>
          </a:p>
          <a:p>
            <a:pPr lvl="1"/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Jerusalem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sacred to Jews, Christians, and Muslims  </a:t>
            </a:r>
          </a:p>
          <a:p>
            <a:pPr lvl="1"/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Hinduism &amp; Buddhism – pilgrimages follow prescribed routes. </a:t>
            </a:r>
          </a:p>
          <a:p>
            <a:pPr lvl="2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Hinduism – temples &amp; shrines are sacred</a:t>
            </a:r>
          </a:p>
          <a:p>
            <a:pPr lvl="2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Buddhism –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Bodhi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tree</a:t>
            </a:r>
          </a:p>
          <a:p>
            <a:pPr lvl="1"/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Christianity – medieval churches, cathedrals, or monasteries</a:t>
            </a:r>
          </a:p>
          <a:p>
            <a:pPr lvl="1"/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Islam – Mosque with towering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minarets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Holy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Kaaba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in the Grand Mosque</a:t>
            </a:r>
            <a:endParaRPr lang="en-US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150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3581400" y="0"/>
            <a:ext cx="8610600" cy="12938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6600" cap="none" smtClean="0">
                <a:latin typeface="Tekton Pro" panose="020F0603020208020904" pitchFamily="34" charset="0"/>
              </a:rPr>
              <a:t>What is Religion?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0" y="1100138"/>
            <a:ext cx="12192000" cy="5757862"/>
          </a:xfrm>
        </p:spPr>
        <p:txBody>
          <a:bodyPr/>
          <a:lstStyle/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According to geographers, Robert Stoddard &amp;Carolyn </a:t>
            </a:r>
            <a:r>
              <a:rPr lang="en-US" altLang="en-US" sz="3200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Prorak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religion is “a system of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beliefs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&amp; practices that attempts to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order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life in terms of culturally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perceived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ultimate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priorities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</a:p>
          <a:p>
            <a:pPr lvl="1"/>
            <a:r>
              <a:rPr lang="en-US" alt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“</a:t>
            </a:r>
            <a:r>
              <a:rPr lang="en-US" alt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Should</a:t>
            </a:r>
            <a:r>
              <a:rPr lang="en-US" alt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” people explain &amp; how they &amp; others “should” </a:t>
            </a:r>
            <a:r>
              <a:rPr lang="en-US" alt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behave</a:t>
            </a:r>
            <a:r>
              <a:rPr lang="en-US" alt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based on their religious beliefs. </a:t>
            </a:r>
          </a:p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binding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force in societies, especially those less dominated by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technology</a:t>
            </a:r>
          </a:p>
          <a:p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Change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over time</a:t>
            </a:r>
          </a:p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Have been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adopted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across cultural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barriers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&amp; language boundaries.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Religious Conflicts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1717"/>
            <a:ext cx="12192000" cy="4086262"/>
          </a:xfrm>
        </p:spPr>
        <p:txBody>
          <a:bodyPr/>
          <a:lstStyle/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Usually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involve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more than differences in spiritual practices &amp;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beliefs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Functions as a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symbol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of a wider set of cultural &amp; political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differences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Interfaith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boundaries – boundaries between the world’s major faiths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Subject to potentially divisive cultural forces – particularly when people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their religious differences as a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source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of social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division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in their country</a:t>
            </a:r>
          </a:p>
          <a:p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Intrafaith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boundaries – boundaries within a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single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major faith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Include divisions between Christian Protestants &amp; Catholics, Muslim Sunni &amp; Shi'ite</a:t>
            </a:r>
          </a:p>
        </p:txBody>
      </p:sp>
    </p:spTree>
    <p:extLst>
      <p:ext uri="{BB962C8B-B14F-4D97-AF65-F5344CB8AC3E}">
        <p14:creationId xmlns:p14="http://schemas.microsoft.com/office/powerpoint/2010/main" val="1090617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81" y="0"/>
            <a:ext cx="11022419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Places of Religious Conflict 	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3"/>
            <a:ext cx="12192000" cy="5564188"/>
          </a:xfrm>
        </p:spPr>
        <p:txBody>
          <a:bodyPr/>
          <a:lstStyle/>
          <a:p>
            <a:pPr lvl="1"/>
            <a:r>
              <a:rPr 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Jerusalem</a:t>
            </a:r>
            <a:r>
              <a:rPr 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Muslims &amp; Jews</a:t>
            </a:r>
          </a:p>
          <a:p>
            <a:pPr lvl="1"/>
            <a:r>
              <a:rPr 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Nigeria – Muslims &amp; Christians</a:t>
            </a:r>
          </a:p>
          <a:p>
            <a:pPr lvl="1"/>
            <a:r>
              <a:rPr 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Yugoslavia</a:t>
            </a:r>
            <a:r>
              <a:rPr 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Muslims, Eastern Orthodox, &amp; Roman Catholic</a:t>
            </a:r>
          </a:p>
          <a:p>
            <a:pPr lvl="1"/>
            <a:r>
              <a:rPr lang="en-US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Ireland – </a:t>
            </a:r>
            <a:r>
              <a:rPr lang="en-US" sz="26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Protestant</a:t>
            </a:r>
            <a:r>
              <a:rPr lang="en-US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&amp; Catholic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Religious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Fundamentalism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born out of frustration over the perceived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breakdown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of society’s mores &amp; values, lack of religious authority, failure to achieve economic goals, etc. </a:t>
            </a:r>
          </a:p>
          <a:p>
            <a:pPr lvl="1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Holds religious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beliefs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as nonnegotiable &amp;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uncompromising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Religious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extremism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fundamentalism carried to the extreme</a:t>
            </a:r>
          </a:p>
          <a:p>
            <a:pPr lvl="1"/>
            <a:r>
              <a:rPr lang="en-US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Christianity</a:t>
            </a:r>
          </a:p>
          <a:p>
            <a:pPr lvl="1"/>
            <a:r>
              <a:rPr lang="en-US" sz="26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Judaism</a:t>
            </a:r>
          </a:p>
          <a:p>
            <a:pPr lvl="1"/>
            <a:r>
              <a:rPr lang="en-US" sz="26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Islam</a:t>
            </a:r>
            <a:endParaRPr lang="en-US" sz="2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404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>
          <a:xfrm>
            <a:off x="3581400" y="0"/>
            <a:ext cx="8610600" cy="12938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6600" cap="none" smtClean="0">
                <a:latin typeface="Tekton Pro" panose="020F0603020208020904" pitchFamily="34" charset="0"/>
              </a:rPr>
              <a:t>Role in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0763"/>
            <a:ext cx="12192000" cy="583723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In some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countries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it practically constitutes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culture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Religion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manifests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itself in many different ways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Worship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of souls of ancestors in living natural objects.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Belief that certain living persons possess capacities granted by a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supernatural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power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Belief in a deity or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deities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In </a:t>
            </a:r>
            <a:r>
              <a:rPr 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Western</a:t>
            </a:r>
            <a:r>
              <a:rPr 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industrialized, urbanized societies, religion has become </a:t>
            </a:r>
            <a:r>
              <a:rPr 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subordinate</a:t>
            </a:r>
            <a:r>
              <a:rPr 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to secular culture &amp; government.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Effect on culture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“good” life has rewards &amp; “bad” behavior risks punishment-controlling individual behavior.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Modes of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dress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acceptable &amp;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foods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a person can or cannot eat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Commercial practices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Location &amp; structure of </a:t>
            </a:r>
            <a:r>
              <a:rPr lang="en-US" sz="28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houses</a:t>
            </a:r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3581400" y="0"/>
            <a:ext cx="8610600" cy="12938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6600" cap="none" dirty="0" smtClean="0">
                <a:latin typeface="Tekton Pro" panose="020F0603020208020904" pitchFamily="34" charset="0"/>
              </a:rPr>
              <a:t>Secularism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1293813"/>
            <a:ext cx="12192000" cy="4894262"/>
          </a:xfrm>
        </p:spPr>
        <p:txBody>
          <a:bodyPr/>
          <a:lstStyle/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indifference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to or rejection of formal religion</a:t>
            </a:r>
          </a:p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Most secular countries in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Europe</a:t>
            </a:r>
          </a:p>
          <a:p>
            <a:pPr lvl="1"/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2009 Pew Survey -  How important is religion in their lives?</a:t>
            </a:r>
          </a:p>
          <a:p>
            <a:pPr lvl="2"/>
            <a:r>
              <a:rPr lang="en-US" alt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13% in France</a:t>
            </a:r>
          </a:p>
          <a:p>
            <a:pPr lvl="2"/>
            <a:r>
              <a:rPr lang="en-US" alt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8% in Sweden</a:t>
            </a:r>
          </a:p>
          <a:p>
            <a:pPr lvl="2"/>
            <a:r>
              <a:rPr lang="en-US" alt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7% in Czech Republic</a:t>
            </a:r>
          </a:p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Even if your society is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secular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&amp; regardless of your religious beliefs, what you eat, when you work, when you shop, &amp; what you are allowed to do, are all influenced by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religion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11915775" cy="12938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cap="none" dirty="0" smtClean="0">
                <a:latin typeface="Tekton Pro" panose="020F0603020208020904" pitchFamily="34" charset="0"/>
              </a:rPr>
              <a:t>Monotheistic, Polytheistic, Animistic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0" y="1293813"/>
            <a:ext cx="12192000" cy="5564187"/>
          </a:xfrm>
        </p:spPr>
        <p:txBody>
          <a:bodyPr/>
          <a:lstStyle/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Despite the wide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variety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of religions found around the world, they are commonly classified into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three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categories.</a:t>
            </a:r>
          </a:p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Based on their approaches to the concept of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divinity</a:t>
            </a:r>
          </a:p>
          <a:p>
            <a:pPr lvl="1"/>
            <a:r>
              <a:rPr lang="en-US" alt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Monotheistic</a:t>
            </a:r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worship a single deity, a God, or Allah</a:t>
            </a:r>
          </a:p>
          <a:p>
            <a:pPr lvl="1"/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Polytheistic – worship more than one </a:t>
            </a:r>
            <a:r>
              <a:rPr lang="en-US" alt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deity</a:t>
            </a:r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, even thousands</a:t>
            </a:r>
          </a:p>
          <a:p>
            <a:pPr lvl="1"/>
            <a:r>
              <a:rPr lang="en-US" alt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Animistic</a:t>
            </a:r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centered on the belief that inanimate objects, such as mountains, boulders, rivers, &amp; trees, possess </a:t>
            </a:r>
            <a:r>
              <a:rPr lang="en-US" alt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spirits</a:t>
            </a:r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&amp; should be revered. </a:t>
            </a:r>
          </a:p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Throughout much of human history, virtually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all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religions were either animistic, polytheistic, or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both</a:t>
            </a:r>
          </a:p>
          <a:p>
            <a:pPr lvl="1"/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Approx. </a:t>
            </a:r>
            <a:r>
              <a:rPr lang="en-US" alt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3500</a:t>
            </a:r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yrs. ago monotheistic religion developed in SW Asia – </a:t>
            </a:r>
            <a:r>
              <a:rPr lang="en-US" alt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Zoroastrianism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825"/>
            <a:ext cx="121920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xfrm>
            <a:off x="3581400" y="0"/>
            <a:ext cx="8610600" cy="12938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6600" cap="none" smtClean="0">
                <a:latin typeface="Tekton Pro" panose="020F0603020208020904" pitchFamily="34" charset="0"/>
              </a:rPr>
              <a:t>Diffusion of Religions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0" y="1463675"/>
            <a:ext cx="6443663" cy="5394325"/>
          </a:xfrm>
        </p:spPr>
        <p:txBody>
          <a:bodyPr/>
          <a:lstStyle/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Religions diffuse through…</a:t>
            </a:r>
          </a:p>
          <a:p>
            <a:pPr lvl="1"/>
            <a:r>
              <a:rPr lang="en-US" alt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Expansion</a:t>
            </a:r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– including both contagious &amp; hierarchical </a:t>
            </a:r>
          </a:p>
          <a:p>
            <a:pPr lvl="1"/>
            <a:r>
              <a:rPr lang="en-US" alt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Relocation</a:t>
            </a:r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</a:p>
          <a:p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With either of these,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leaders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or followers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interact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with people who do not espouse the religion</a:t>
            </a:r>
          </a:p>
          <a:p>
            <a:pPr lvl="1"/>
            <a:r>
              <a:rPr lang="en-US" altLang="en-US" sz="30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Sometimes lead to </a:t>
            </a:r>
            <a:r>
              <a:rPr lang="en-US" altLang="en-US" sz="30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conversion</a:t>
            </a:r>
          </a:p>
          <a:p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Spatial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interaction occurs because of migration, missionary efforts, &amp; even </a:t>
            </a:r>
            <a:r>
              <a:rPr lang="en-US" alt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conquest</a:t>
            </a:r>
            <a:r>
              <a:rPr lang="en-US" alt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63" y="1463675"/>
            <a:ext cx="5280837" cy="39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812"/>
          </a:xfrm>
        </p:spPr>
        <p:txBody>
          <a:bodyPr>
            <a:normAutofit/>
          </a:bodyPr>
          <a:lstStyle/>
          <a:p>
            <a:r>
              <a:rPr lang="en-US" sz="6600" cap="none" dirty="0" smtClean="0">
                <a:latin typeface="Tekton Pro" panose="020F0603020208020904" pitchFamily="34" charset="0"/>
              </a:rPr>
              <a:t>Major World Religions</a:t>
            </a:r>
            <a:endParaRPr lang="en-US" sz="6600" cap="none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3812"/>
            <a:ext cx="12192000" cy="5383435"/>
          </a:xfrm>
        </p:spPr>
        <p:txBody>
          <a:bodyPr/>
          <a:lstStyle/>
          <a:p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Any map of world religions is a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generalization</a:t>
            </a:r>
          </a:p>
          <a:p>
            <a:pPr lvl="1"/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Caution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must be used when making observations from the map. </a:t>
            </a:r>
          </a:p>
          <a:p>
            <a:pPr lvl="1"/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Mask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minority religions, many of which have a significant number of followers. </a:t>
            </a:r>
          </a:p>
          <a:p>
            <a:pPr lvl="1"/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Some of the regions shown as belonging to a particular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religion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are places where faiths have penetrated relatively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recently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</a:p>
          <a:p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Each of the widespread religions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share</a:t>
            </a:r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in one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characteristic</a:t>
            </a:r>
          </a:p>
          <a:p>
            <a:pPr lvl="1"/>
            <a:r>
              <a:rPr lang="en-US" sz="32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They are all </a:t>
            </a:r>
            <a:r>
              <a:rPr lang="en-US" sz="3200" dirty="0" smtClean="0">
                <a:solidFill>
                  <a:srgbClr val="00FF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universalizing</a:t>
            </a:r>
          </a:p>
          <a:p>
            <a:pPr lvl="2"/>
            <a:r>
              <a:rPr lang="en-US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Actively seek converts because they view themselves as offering belief systems of universal appropriateness &amp; appeal. </a:t>
            </a:r>
            <a:endParaRPr lang="en-US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86" y="-10319"/>
            <a:ext cx="28765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663</TotalTime>
  <Words>1792</Words>
  <Application>Microsoft Office PowerPoint</Application>
  <PresentationFormat>Widescreen</PresentationFormat>
  <Paragraphs>229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Century Gothic</vt:lpstr>
      <vt:lpstr>Tekton Pro</vt:lpstr>
      <vt:lpstr>Traditional Arabic</vt:lpstr>
      <vt:lpstr>Vapor Trail</vt:lpstr>
      <vt:lpstr>Religion review</vt:lpstr>
      <vt:lpstr>Religion Big Ideas</vt:lpstr>
      <vt:lpstr>What is Religion?</vt:lpstr>
      <vt:lpstr>Role in Society</vt:lpstr>
      <vt:lpstr>Secularism</vt:lpstr>
      <vt:lpstr>Monotheistic, Polytheistic, Animistic</vt:lpstr>
      <vt:lpstr>PowerPoint Presentation</vt:lpstr>
      <vt:lpstr>Diffusion of Religions</vt:lpstr>
      <vt:lpstr>Major World Religions</vt:lpstr>
      <vt:lpstr>PowerPoint Presentation</vt:lpstr>
      <vt:lpstr>Hearths of Religion</vt:lpstr>
      <vt:lpstr>Hinduism</vt:lpstr>
      <vt:lpstr>Buddhism</vt:lpstr>
      <vt:lpstr>Diffusion of…</vt:lpstr>
      <vt:lpstr>PowerPoint Presentation</vt:lpstr>
      <vt:lpstr>Hearths of Religion</vt:lpstr>
      <vt:lpstr>Taoism </vt:lpstr>
      <vt:lpstr>Confucianism</vt:lpstr>
      <vt:lpstr>Diffusion of…</vt:lpstr>
      <vt:lpstr>Shintoism</vt:lpstr>
      <vt:lpstr>Hearths of Religion</vt:lpstr>
      <vt:lpstr>Judaism</vt:lpstr>
      <vt:lpstr>Diffusion of …</vt:lpstr>
      <vt:lpstr>Christianity</vt:lpstr>
      <vt:lpstr>Diffusion of…</vt:lpstr>
      <vt:lpstr>   Islam  </vt:lpstr>
      <vt:lpstr>Diffusion of…</vt:lpstr>
      <vt:lpstr>Indigenous &amp; Shamanist  </vt:lpstr>
      <vt:lpstr>Religious Landscapes</vt:lpstr>
      <vt:lpstr>Religious Conflicts</vt:lpstr>
      <vt:lpstr>Places of Religious Conflict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review</dc:title>
  <dc:creator>Rebecca Meyer</dc:creator>
  <cp:lastModifiedBy>Kester, Alissa A.</cp:lastModifiedBy>
  <cp:revision>36</cp:revision>
  <dcterms:created xsi:type="dcterms:W3CDTF">2015-05-10T21:30:50Z</dcterms:created>
  <dcterms:modified xsi:type="dcterms:W3CDTF">2016-05-12T12:35:26Z</dcterms:modified>
</cp:coreProperties>
</file>