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1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760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15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49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88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42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2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3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02/11/2019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9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7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6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0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5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743891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US" sz="56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Global Agricultural Practices  </a:t>
            </a:r>
            <a:endParaRPr lang="en-US" sz="5600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dirty="0" smtClean="0">
                <a:latin typeface="Ink Free" panose="03080402000500000000" pitchFamily="66" charset="0"/>
              </a:rPr>
              <a:t>Kester </a:t>
            </a:r>
          </a:p>
          <a:p>
            <a:pPr algn="r"/>
            <a:r>
              <a:rPr lang="en-US" sz="2000" dirty="0" smtClean="0">
                <a:latin typeface="Ink Free" panose="03080402000500000000" pitchFamily="66" charset="0"/>
              </a:rPr>
              <a:t>AP Human</a:t>
            </a:r>
            <a:endParaRPr lang="en-US" sz="20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7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Mediterranean Agriculture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Associate with the region near the Mediterranean Sea and places with climates that have hot, dry summers and mild, wet winters (California, Chile, southern South African, and south Australia)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Farming includes wheat, barely, vine, and tree crops (grapes, figs, olives), and grazing sheep and goats</a:t>
            </a:r>
          </a:p>
          <a:p>
            <a:pPr marL="0" indent="0">
              <a:buNone/>
            </a:pPr>
            <a:endParaRPr lang="en-US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45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Commercial Farming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smtClean="0">
                <a:latin typeface="Bahnschrift Condensed" panose="020B0502040204020203" pitchFamily="34" charset="0"/>
              </a:rPr>
              <a:t>Producing crops to sell in the marketplace</a:t>
            </a:r>
          </a:p>
          <a:p>
            <a:r>
              <a:rPr lang="en-US" sz="2700" dirty="0" smtClean="0">
                <a:latin typeface="Bahnschrift Condensed" panose="020B0502040204020203" pitchFamily="34" charset="0"/>
              </a:rPr>
              <a:t>Types of Commercial Farming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Bahnschrift Condensed" panose="020B0502040204020203" pitchFamily="34" charset="0"/>
              </a:rPr>
              <a:t>Mixed crop and livestock farming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Bahnschrift Condensed" panose="020B0502040204020203" pitchFamily="34" charset="0"/>
              </a:rPr>
              <a:t>Ranching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Bahnschrift Condensed" panose="020B0502040204020203" pitchFamily="34" charset="0"/>
              </a:rPr>
              <a:t>Dairying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Bahnschrift Condensed" panose="020B0502040204020203" pitchFamily="34" charset="0"/>
              </a:rPr>
              <a:t>Large scale grain production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Bahnschrift Condensed" panose="020B0502040204020203" pitchFamily="34" charset="0"/>
              </a:rPr>
              <a:t>Plantation farming</a:t>
            </a:r>
          </a:p>
        </p:txBody>
      </p:sp>
    </p:spTree>
    <p:extLst>
      <p:ext uri="{BB962C8B-B14F-4D97-AF65-F5344CB8AC3E}">
        <p14:creationId xmlns:p14="http://schemas.microsoft.com/office/powerpoint/2010/main" val="406979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Mixed crop and livestock Farming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Growing crops and raising livestock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Most of the crops grown go to feed the livestock, which supplies fertilizer as well as goods for sale like eggs and milk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Located in areas of Europe and eastern North America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Practice crop rotation</a:t>
            </a:r>
            <a:endParaRPr lang="en-US" sz="35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2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Ranching 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Commercial grazing, or the raising of animals of a plot of land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Cattle and sheep are most common on ranches due to high demand of meat and wool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Practiced in western U.S., Argentina, southern Brazil, and Uruguay (rare in Europe except for Spain and Portugal)</a:t>
            </a:r>
            <a:endParaRPr lang="en-US" sz="35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10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Dairying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Bahnschrift Condensed" panose="020B0502040204020203" pitchFamily="34" charset="0"/>
              </a:rPr>
              <a:t>Growth of milk-based products for the marketplace</a:t>
            </a:r>
          </a:p>
          <a:p>
            <a:r>
              <a:rPr lang="en-US" sz="3000" dirty="0" smtClean="0">
                <a:latin typeface="Bahnschrift Condensed" panose="020B0502040204020203" pitchFamily="34" charset="0"/>
              </a:rPr>
              <a:t>Dairy farms close to the marketplace produce the most perishable fluid milk products</a:t>
            </a:r>
          </a:p>
          <a:p>
            <a:r>
              <a:rPr lang="en-US" sz="3000" dirty="0" smtClean="0">
                <a:latin typeface="Bahnschrift Condensed" panose="020B0502040204020203" pitchFamily="34" charset="0"/>
              </a:rPr>
              <a:t>Dairy farms further from the marketplace produce milk goods such as cheese and butter</a:t>
            </a:r>
          </a:p>
          <a:p>
            <a:r>
              <a:rPr lang="en-US" sz="3000" dirty="0" smtClean="0">
                <a:latin typeface="Bahnschrift Condensed" panose="020B0502040204020203" pitchFamily="34" charset="0"/>
              </a:rPr>
              <a:t>Practiced in cities in northwestern US, southeastern Canada, northeastern Europe. </a:t>
            </a:r>
            <a:endParaRPr lang="en-US" sz="30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9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Dairying Conti.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>
                <a:latin typeface="Bahnschrift Condensed" panose="020B0502040204020203" pitchFamily="34" charset="0"/>
              </a:rPr>
              <a:t>Small farms and capital intensive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Bahnschrift Condensed" panose="020B0502040204020203" pitchFamily="34" charset="0"/>
              </a:rPr>
              <a:t>Capital </a:t>
            </a:r>
            <a:r>
              <a:rPr lang="en-US" sz="3500" dirty="0">
                <a:latin typeface="Bahnschrift Condensed" panose="020B0502040204020203" pitchFamily="34" charset="0"/>
              </a:rPr>
              <a:t>Intensive farms- use a lot of machinery in the labor </a:t>
            </a:r>
            <a:r>
              <a:rPr lang="en-US" sz="3500" dirty="0" smtClean="0">
                <a:latin typeface="Bahnschrift Condensed" panose="020B0502040204020203" pitchFamily="34" charset="0"/>
              </a:rPr>
              <a:t>process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Improvement </a:t>
            </a:r>
            <a:r>
              <a:rPr lang="en-US" sz="3500" dirty="0">
                <a:latin typeface="Bahnschrift Condensed" panose="020B0502040204020203" pitchFamily="34" charset="0"/>
              </a:rPr>
              <a:t>in technology and transportation enable famers to locate further from the city’s center, this increasing the </a:t>
            </a:r>
            <a:r>
              <a:rPr lang="en-US" sz="3500" dirty="0" smtClean="0">
                <a:latin typeface="Bahnschrift Condensed" panose="020B0502040204020203" pitchFamily="34" charset="0"/>
              </a:rPr>
              <a:t>milk shed</a:t>
            </a:r>
            <a:endParaRPr lang="en-US" sz="3500" dirty="0">
              <a:latin typeface="Bahnschrift Condensed" panose="020B0502040204020203" pitchFamily="34" charset="0"/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82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Large- Scale Grain Production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Bahnschrift Condensed" panose="020B0502040204020203" pitchFamily="34" charset="0"/>
              </a:rPr>
              <a:t>Extensive commercial grain farm where the grain typically is grown to be exported to other places for consumption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Wheat is the dominant crop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Most common in Canada, the United States, Argentina, Australia, France, England, and Ukraine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US is the largest large-scale grain producing country</a:t>
            </a:r>
            <a:endParaRPr lang="en-US" sz="32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37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700" dirty="0" smtClean="0">
                <a:latin typeface="Ink Free" panose="03080402000500000000" pitchFamily="66" charset="0"/>
              </a:rPr>
              <a:t>Large-Scale Grain Production </a:t>
            </a:r>
            <a:br>
              <a:rPr lang="en-US" sz="4700" dirty="0" smtClean="0">
                <a:latin typeface="Ink Free" panose="03080402000500000000" pitchFamily="66" charset="0"/>
              </a:rPr>
            </a:br>
            <a:r>
              <a:rPr lang="en-US" sz="4700" dirty="0" smtClean="0">
                <a:latin typeface="Ink Free" panose="03080402000500000000" pitchFamily="66" charset="0"/>
              </a:rPr>
              <a:t>Conti.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Wheat is the world’s leading export crop and is dominated by the US and Canada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Manny grains farms produce food for animals not humans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85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Plantation Farming/ Agricultural Estates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Bahnschrift Condensed" panose="020B0502040204020203" pitchFamily="34" charset="0"/>
              </a:rPr>
              <a:t>Involves large-scale farming operations specializing in one or  two high demand crops for export</a:t>
            </a:r>
          </a:p>
          <a:p>
            <a:r>
              <a:rPr lang="en-US" sz="2800" dirty="0" smtClean="0">
                <a:latin typeface="Bahnschrift Condensed" panose="020B0502040204020203" pitchFamily="34" charset="0"/>
              </a:rPr>
              <a:t>Introduced to tropical and subtropical zones by European colonizers</a:t>
            </a:r>
          </a:p>
          <a:p>
            <a:r>
              <a:rPr lang="en-US" sz="2800" dirty="0" smtClean="0">
                <a:latin typeface="Bahnschrift Condensed" panose="020B0502040204020203" pitchFamily="34" charset="0"/>
              </a:rPr>
              <a:t>Coffee, tea, pineapples, palms, coconuts, rubber, tobacco, sugarcane, and cotton</a:t>
            </a:r>
          </a:p>
          <a:p>
            <a:r>
              <a:rPr lang="en-US" sz="2800" dirty="0" smtClean="0">
                <a:latin typeface="Bahnschrift Condensed" panose="020B0502040204020203" pitchFamily="34" charset="0"/>
              </a:rPr>
              <a:t>Most exist in the low-latitude and periphery areas of Africa, Asia, and Latin America</a:t>
            </a:r>
            <a:endParaRPr lang="en-US" sz="28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73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Plantation Farming/ Agricultural Estates Conti.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Owned by corporations or individual from more developed countries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Labor intensive, which requires large numbers of seasonal laborers</a:t>
            </a:r>
            <a:endParaRPr lang="en-US" sz="35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8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Subsistence Farming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Remains widely practiced in less- developed/periphery countries 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It is divided into three parts: shifting cultivation, intensive subsistence agriculture, and pastoralism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9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354" y="58492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Shifting Cultivation 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Extensive </a:t>
            </a:r>
            <a:r>
              <a:rPr lang="en-US" sz="3500" dirty="0">
                <a:latin typeface="Bahnschrift Condensed" panose="020B0502040204020203" pitchFamily="34" charset="0"/>
              </a:rPr>
              <a:t>S</a:t>
            </a:r>
            <a:r>
              <a:rPr lang="en-US" sz="3500" dirty="0" smtClean="0">
                <a:latin typeface="Bahnschrift Condensed" panose="020B0502040204020203" pitchFamily="34" charset="0"/>
              </a:rPr>
              <a:t>ubsistence </a:t>
            </a:r>
            <a:r>
              <a:rPr lang="en-US" sz="3500" dirty="0">
                <a:latin typeface="Bahnschrift Condensed" panose="020B0502040204020203" pitchFamily="34" charset="0"/>
              </a:rPr>
              <a:t>A</a:t>
            </a:r>
            <a:r>
              <a:rPr lang="en-US" sz="3500" dirty="0" smtClean="0">
                <a:latin typeface="Bahnschrift Condensed" panose="020B0502040204020203" pitchFamily="34" charset="0"/>
              </a:rPr>
              <a:t>griculture: using a large amount of land to cultivate food. 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Farmers rotate the fields they cultivate to allow the soil to replenish its nutrients, rather than farming the same plot of land over and over. 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It is found in the tropical zones, especially rainforest areas in Africa, Amazon River Basin in South America, and throughout Southeast Asia.  </a:t>
            </a:r>
            <a:endParaRPr lang="en-US" sz="35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3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1555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Shifting Cultivation Conti. 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ahnschrift Condensed" panose="020B0502040204020203" pitchFamily="34" charset="0"/>
              </a:rPr>
              <a:t>Slash and burn agriculture (Milpa): common way that subsistence farmers prepare a new plot of land for farming; land is cleared by cutting and burning the existing vegetation to clear a plot for new farmland (swidden). 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Intertillage: practice of mixing many types of seeds on the same plot of land; allows for a balanced diet and reduces the risk of crop failure. </a:t>
            </a:r>
            <a:endParaRPr lang="en-US" sz="32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14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600" dirty="0" smtClean="0">
                <a:latin typeface="Ink Free" panose="03080402000500000000" pitchFamily="66" charset="0"/>
              </a:rPr>
              <a:t>Shifting Cultivation</a:t>
            </a:r>
            <a:endParaRPr lang="en-US" sz="2600" dirty="0">
              <a:latin typeface="Ink Free" panose="03080402000500000000" pitchFamily="66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9575" y="14511338"/>
            <a:ext cx="3863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528227"/>
            <a:ext cx="8915399" cy="406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1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Intensive Subsistence Agriculture 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ahnschrift Condensed" panose="020B0502040204020203" pitchFamily="34" charset="0"/>
              </a:rPr>
              <a:t>Farmers cultivate small amounts of land very efficiently to produce food for their families. 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Usually found in regions that are highly populated. 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Found in China, India, and Southeast Asia.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Bahnschrift Condensed" panose="020B0502040204020203" pitchFamily="34" charset="0"/>
              </a:rPr>
              <a:t>	Terrace farming (pyramids)</a:t>
            </a:r>
            <a:endParaRPr lang="en-US" sz="30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5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Intensive Subsistence Agriculture Conti. 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>
                <a:latin typeface="Bahnschrift Condensed" panose="020B0502040204020203" pitchFamily="34" charset="0"/>
              </a:rPr>
              <a:t>Rice is the dominant crop in South China, India, Southeast Asia, and Bangladesh where summer rainfall in abundant. 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In areas with cold weather grains (wheat, corn, millet) are grown. </a:t>
            </a:r>
          </a:p>
          <a:p>
            <a:r>
              <a:rPr lang="en-US" sz="3500" dirty="0" smtClean="0">
                <a:latin typeface="Bahnschrift Condensed" panose="020B0502040204020203" pitchFamily="34" charset="0"/>
              </a:rPr>
              <a:t>Double cropping: planting and harvesting a crop on a field more than once a year. </a:t>
            </a:r>
          </a:p>
          <a:p>
            <a:endParaRPr lang="en-US" sz="35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6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Ink Free" panose="03080402000500000000" pitchFamily="66" charset="0"/>
              </a:rPr>
              <a:t>Pastoralism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97829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latin typeface="Bahnschrift Condensed" panose="020B0502040204020203" pitchFamily="34" charset="0"/>
              </a:rPr>
              <a:t>The breeding and herding of animals to produce food, shelter and clothing. 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Located in areas with limited arable land like North Africa, Central and Southern Africa, the Middle East, and Central Asia. </a:t>
            </a:r>
          </a:p>
          <a:p>
            <a:r>
              <a:rPr lang="en-US" sz="3200" dirty="0" smtClean="0">
                <a:latin typeface="Bahnschrift Condensed" panose="020B0502040204020203" pitchFamily="34" charset="0"/>
              </a:rPr>
              <a:t>2 types: sedentary and nomadic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Bahnschrift Condensed" panose="020B0502040204020203" pitchFamily="34" charset="0"/>
              </a:rPr>
              <a:t>Sedentary: pastoralists live in one place and herd their animals in nearby pastures.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Bahnschrift Condensed" panose="020B0502040204020203" pitchFamily="34" charset="0"/>
              </a:rPr>
              <a:t>Nomadic: pastoralist travel with their herds and do not settle in one place for long. </a:t>
            </a:r>
          </a:p>
          <a:p>
            <a:pPr marL="457200" lvl="1" indent="0">
              <a:buNone/>
            </a:pPr>
            <a:r>
              <a:rPr lang="en-US" sz="3000" dirty="0" smtClean="0">
                <a:latin typeface="Bahnschrift Condensed" panose="020B0502040204020203" pitchFamily="34" charset="0"/>
              </a:rPr>
              <a:t>Transhumance: the movement of animal herds to cooler highland areas in the summer to warmer, lowland areas in the winter. </a:t>
            </a:r>
            <a:r>
              <a:rPr lang="en-US" sz="3000" dirty="0">
                <a:latin typeface="Bahnschrift Condensed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36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Ink Free" panose="03080402000500000000" pitchFamily="66" charset="0"/>
              </a:rPr>
              <a:t>Subsistence Farming and Colonization </a:t>
            </a:r>
            <a:endParaRPr lang="en-US" sz="4200" dirty="0"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Bahnschrift Condensed" panose="020B0502040204020203" pitchFamily="34" charset="0"/>
              </a:rPr>
              <a:t>Colonial powers forced subsistence </a:t>
            </a:r>
            <a:r>
              <a:rPr lang="en-US" sz="3200" dirty="0" smtClean="0">
                <a:latin typeface="Bahnschrift Condensed" panose="020B0502040204020203" pitchFamily="34" charset="0"/>
              </a:rPr>
              <a:t>farmers-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Bahnschrift Condensed" panose="020B0502040204020203" pitchFamily="34" charset="0"/>
              </a:rPr>
              <a:t>To pay taxes, which forced the farmer to sell some of his crops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Bahnschrift Condensed" panose="020B0502040204020203" pitchFamily="34" charset="0"/>
              </a:rPr>
              <a:t>To use some of their land to grow cash crops like cotton</a:t>
            </a:r>
          </a:p>
          <a:p>
            <a:pPr marL="0" indent="0">
              <a:buNone/>
            </a:pPr>
            <a:r>
              <a:rPr lang="en-US" sz="3200" dirty="0" smtClean="0">
                <a:latin typeface="Bahnschrift Condensed" panose="020B0502040204020203" pitchFamily="34" charset="0"/>
              </a:rPr>
              <a:t>Remember mercantilism= PROFITS!!!</a:t>
            </a:r>
          </a:p>
          <a:p>
            <a:pPr marL="0" indent="0">
              <a:buNone/>
            </a:pPr>
            <a:r>
              <a:rPr lang="en-US" sz="3200" dirty="0" smtClean="0">
                <a:latin typeface="Bahnschrift Condensed" panose="020B0502040204020203" pitchFamily="34" charset="0"/>
              </a:rPr>
              <a:t>This forced cropping led to wide spread famine in areas where subsistence farming was dominant</a:t>
            </a:r>
            <a:endParaRPr lang="en-US" sz="32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651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870</Words>
  <Application>Microsoft Office PowerPoint</Application>
  <PresentationFormat>Widescreen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Bahnschrift Condensed</vt:lpstr>
      <vt:lpstr>Century Gothic</vt:lpstr>
      <vt:lpstr>Ink Free</vt:lpstr>
      <vt:lpstr>Wingdings 3</vt:lpstr>
      <vt:lpstr>Wisp</vt:lpstr>
      <vt:lpstr>Global Agricultural Practices  </vt:lpstr>
      <vt:lpstr>Subsistence Farming</vt:lpstr>
      <vt:lpstr>Shifting Cultivation </vt:lpstr>
      <vt:lpstr>Shifting Cultivation Conti. </vt:lpstr>
      <vt:lpstr>Shifting Cultivation</vt:lpstr>
      <vt:lpstr>Intensive Subsistence Agriculture </vt:lpstr>
      <vt:lpstr>Intensive Subsistence Agriculture Conti. </vt:lpstr>
      <vt:lpstr>Pastoralism</vt:lpstr>
      <vt:lpstr>Subsistence Farming and Colonization </vt:lpstr>
      <vt:lpstr>Mediterranean Agriculture</vt:lpstr>
      <vt:lpstr>Commercial Farming</vt:lpstr>
      <vt:lpstr>Mixed crop and livestock Farming</vt:lpstr>
      <vt:lpstr>Ranching </vt:lpstr>
      <vt:lpstr>Dairying</vt:lpstr>
      <vt:lpstr>Dairying Conti.</vt:lpstr>
      <vt:lpstr>Large- Scale Grain Production</vt:lpstr>
      <vt:lpstr>Large-Scale Grain Production  Conti. </vt:lpstr>
      <vt:lpstr>Plantation Farming/ Agricultural Estates</vt:lpstr>
      <vt:lpstr>Plantation Farming/ Agricultural Estates Conti.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Agricultural Practices</dc:title>
  <dc:creator>Graham, Aniyah (Student)</dc:creator>
  <cp:lastModifiedBy>Cho, Sharon (Student)</cp:lastModifiedBy>
  <cp:revision>11</cp:revision>
  <dcterms:created xsi:type="dcterms:W3CDTF">2019-02-11T16:30:07Z</dcterms:created>
  <dcterms:modified xsi:type="dcterms:W3CDTF">2019-02-11T18:03:08Z</dcterms:modified>
</cp:coreProperties>
</file>