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8" r:id="rId2"/>
    <p:sldId id="259" r:id="rId3"/>
    <p:sldId id="261" r:id="rId4"/>
    <p:sldId id="256" r:id="rId5"/>
    <p:sldId id="257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8930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04193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3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5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9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5621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286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F4E7DA3-36F3-44F0-95BD-1C2077617DF6}" type="datetimeFigureOut">
              <a:rPr lang="en-US" smtClean="0"/>
              <a:t>08/14/2019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E81D670-5FE6-4B83-A5C5-A922EF50F7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407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8313"/>
            <a:ext cx="3201988" cy="41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3940840" cy="689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umbnails-visually.netdna-ssl.com/infographics--the-benefits-of-their-use-online_565c628147e97_w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828" y="1685924"/>
            <a:ext cx="1159377" cy="16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pinimg.com/originals/59/1f/27/591f2717e51e871968682a84e26c5d2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25" y="59664"/>
            <a:ext cx="3791066" cy="640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90" y="3313765"/>
            <a:ext cx="2609107" cy="33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Home Learning: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Create a chart to better understand College Board Command Words.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3552793"/>
          </a:xfrm>
        </p:spPr>
        <p:txBody>
          <a:bodyPr>
            <a:normAutofit/>
          </a:bodyPr>
          <a:lstStyle/>
          <a:p>
            <a:r>
              <a:rPr lang="en-US" dirty="0" smtClean="0"/>
              <a:t>The chart should take up an entire page in your new journal; 6 rows, 3 columns. </a:t>
            </a:r>
          </a:p>
          <a:p>
            <a:r>
              <a:rPr lang="en-US" dirty="0" smtClean="0"/>
              <a:t>For each of the 5 command words, define what the word means in one column, then describe what is expected of you in your writing. </a:t>
            </a:r>
          </a:p>
          <a:p>
            <a:r>
              <a:rPr lang="en-US" dirty="0" smtClean="0"/>
              <a:t>All note-taking resources are located on my website for guidance/assistance.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2. Take care of the beginning of school syllabus tasks.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3167031"/>
          </a:xfrm>
        </p:spPr>
        <p:txBody>
          <a:bodyPr/>
          <a:lstStyle/>
          <a:p>
            <a:r>
              <a:rPr lang="en-US" dirty="0" smtClean="0"/>
              <a:t>Sign up for Remind.com</a:t>
            </a:r>
          </a:p>
          <a:p>
            <a:r>
              <a:rPr lang="en-US" dirty="0" smtClean="0"/>
              <a:t>Have parent/guardian complete the Google Form Questionnaire</a:t>
            </a:r>
          </a:p>
          <a:p>
            <a:r>
              <a:rPr lang="en-US" dirty="0" smtClean="0"/>
              <a:t>Acquire a composition notebook (journal)</a:t>
            </a:r>
          </a:p>
          <a:p>
            <a:r>
              <a:rPr lang="en-US" dirty="0" smtClean="0"/>
              <a:t>Register on College Board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5257800" cy="2957513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Task Verbs Used in Free-Response Questions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The following </a:t>
            </a:r>
            <a:r>
              <a:rPr lang="en-US" sz="2800" b="1" dirty="0"/>
              <a:t>task verbs </a:t>
            </a:r>
            <a:r>
              <a:rPr lang="en-US" sz="2800" dirty="0"/>
              <a:t>are commonly used in the free-response questions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b="1" dirty="0" smtClean="0">
                <a:solidFill>
                  <a:schemeClr val="tx1"/>
                </a:solidFill>
              </a:rPr>
              <a:t>Compare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en-US" sz="2400" dirty="0">
                <a:solidFill>
                  <a:schemeClr val="tx1"/>
                </a:solidFill>
              </a:rPr>
              <a:t>Provide a description or explanation of similarities and/or differences.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Define: </a:t>
            </a:r>
            <a:r>
              <a:rPr lang="en-US" sz="2400" dirty="0">
                <a:solidFill>
                  <a:schemeClr val="tx1"/>
                </a:solidFill>
              </a:rPr>
              <a:t>Provide a specific meaning for a word or concept.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Describe: </a:t>
            </a:r>
            <a:r>
              <a:rPr lang="en-US" sz="2400" dirty="0">
                <a:solidFill>
                  <a:schemeClr val="tx1"/>
                </a:solidFill>
              </a:rPr>
              <a:t>Provide the relevant characteristics of a specified topic.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Explain: </a:t>
            </a:r>
            <a:r>
              <a:rPr lang="en-US" sz="2400" dirty="0">
                <a:solidFill>
                  <a:schemeClr val="tx1"/>
                </a:solidFill>
              </a:rPr>
              <a:t>Provide information about how or why a relationship, process, pattern, position, or outcome occurs, using evidence and/or reasoning.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Identify: </a:t>
            </a:r>
            <a:r>
              <a:rPr lang="en-US" sz="2400" dirty="0">
                <a:solidFill>
                  <a:schemeClr val="tx1"/>
                </a:solidFill>
              </a:rPr>
              <a:t>Indicate or provide information about a specified topic, without elaboration or explanation.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19" y="400050"/>
            <a:ext cx="5674043" cy="62150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Does knowing this information change the way you will write? </a:t>
            </a:r>
          </a:p>
          <a:p>
            <a:r>
              <a:rPr lang="en-US" sz="3200" dirty="0"/>
              <a:t>Did any of the descriptions of the words surprise you? </a:t>
            </a:r>
            <a:endParaRPr lang="en-US" sz="3200" dirty="0" smtClean="0"/>
          </a:p>
          <a:p>
            <a:r>
              <a:rPr lang="en-US" sz="3200" dirty="0" smtClean="0"/>
              <a:t>Which </a:t>
            </a:r>
            <a:r>
              <a:rPr lang="en-US" sz="3200" dirty="0"/>
              <a:t>word do you think will be the hardest to answer? Easiest? </a:t>
            </a:r>
            <a:endParaRPr lang="en-US" sz="3200" dirty="0" smtClean="0"/>
          </a:p>
          <a:p>
            <a:r>
              <a:rPr lang="en-US" sz="3200" dirty="0" smtClean="0"/>
              <a:t>What’s </a:t>
            </a:r>
            <a:r>
              <a:rPr lang="en-US" sz="3200" dirty="0"/>
              <a:t>the biggest difference between describe and explain? 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49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086975" cy="1485900"/>
          </a:xfrm>
        </p:spPr>
        <p:txBody>
          <a:bodyPr>
            <a:normAutofit/>
          </a:bodyPr>
          <a:lstStyle/>
          <a:p>
            <a:r>
              <a:rPr lang="en-US" b="1" dirty="0" smtClean="0"/>
              <a:t>Peer Evaluation Norms: </a:t>
            </a:r>
            <a:br>
              <a:rPr lang="en-US" b="1" dirty="0" smtClean="0"/>
            </a:br>
            <a:r>
              <a:rPr lang="en-US" sz="2700" i="1" dirty="0" smtClean="0"/>
              <a:t>Always use a </a:t>
            </a:r>
            <a:r>
              <a:rPr lang="en-US" sz="2700" i="1" dirty="0" smtClean="0">
                <a:solidFill>
                  <a:srgbClr val="FF0000"/>
                </a:solidFill>
              </a:rPr>
              <a:t>c</a:t>
            </a:r>
            <a:r>
              <a:rPr lang="en-US" sz="2700" i="1" dirty="0" smtClean="0">
                <a:solidFill>
                  <a:srgbClr val="FFC000"/>
                </a:solidFill>
              </a:rPr>
              <a:t>o</a:t>
            </a:r>
            <a:r>
              <a:rPr lang="en-US" sz="2700" i="1" dirty="0" smtClean="0">
                <a:solidFill>
                  <a:srgbClr val="00B0F0"/>
                </a:solidFill>
              </a:rPr>
              <a:t>l</a:t>
            </a:r>
            <a:r>
              <a:rPr lang="en-US" sz="2700" i="1" dirty="0" smtClean="0">
                <a:solidFill>
                  <a:srgbClr val="7030A0"/>
                </a:solidFill>
              </a:rPr>
              <a:t>o</a:t>
            </a:r>
            <a:r>
              <a:rPr lang="en-US" sz="2700" i="1" dirty="0" smtClean="0">
                <a:solidFill>
                  <a:srgbClr val="00B050"/>
                </a:solidFill>
              </a:rPr>
              <a:t>r</a:t>
            </a:r>
            <a:r>
              <a:rPr lang="en-US" sz="2700" i="1" dirty="0" smtClean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2700" i="1" dirty="0" smtClean="0">
                <a:solidFill>
                  <a:srgbClr val="92D050"/>
                </a:solidFill>
              </a:rPr>
              <a:t>d</a:t>
            </a:r>
            <a:r>
              <a:rPr lang="en-US" sz="2700" i="1" dirty="0" smtClean="0"/>
              <a:t> pen (anything other than black or dark blue.)</a:t>
            </a:r>
            <a:endParaRPr lang="en-US" sz="27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885950"/>
            <a:ext cx="4443984" cy="1014413"/>
          </a:xfrm>
        </p:spPr>
        <p:txBody>
          <a:bodyPr/>
          <a:lstStyle/>
          <a:p>
            <a:r>
              <a:rPr lang="en-US" b="1" dirty="0" smtClean="0"/>
              <a:t>Expectations</a:t>
            </a:r>
            <a:r>
              <a:rPr lang="en-US" dirty="0" smtClean="0"/>
              <a:t> </a:t>
            </a:r>
            <a:r>
              <a:rPr lang="en-US" sz="2600" i="1" dirty="0" smtClean="0"/>
              <a:t>(what you should always practice): </a:t>
            </a:r>
            <a:endParaRPr lang="en-US" sz="26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849" y="3164776"/>
            <a:ext cx="5129213" cy="369322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Underline any accurate points that the student clearly made.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Provide any general or content-related feedback (positive or improvements) in the margins or below the response.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“I really liked how you got straight to the point with your explanation.”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“Your definition of gerrymandering really helped me further understand.”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“Try adding an example to support next time.”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171700"/>
            <a:ext cx="4443984" cy="728663"/>
          </a:xfrm>
        </p:spPr>
        <p:txBody>
          <a:bodyPr/>
          <a:lstStyle/>
          <a:p>
            <a:r>
              <a:rPr lang="en-US" dirty="0" smtClean="0"/>
              <a:t>Unacceptable </a:t>
            </a:r>
            <a:r>
              <a:rPr lang="en-US" sz="2600" i="1" dirty="0"/>
              <a:t>(what </a:t>
            </a:r>
            <a:r>
              <a:rPr lang="en-US" sz="2600" i="1" dirty="0" smtClean="0"/>
              <a:t>I will never see you do)</a:t>
            </a:r>
            <a:r>
              <a:rPr lang="en-US" sz="2600" dirty="0" smtClean="0"/>
              <a:t>: </a:t>
            </a:r>
            <a:endParaRPr lang="en-US" sz="2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164777"/>
            <a:ext cx="4443984" cy="2702624"/>
          </a:xfrm>
        </p:spPr>
        <p:txBody>
          <a:bodyPr/>
          <a:lstStyle/>
          <a:p>
            <a:r>
              <a:rPr lang="en-US" dirty="0" smtClean="0"/>
              <a:t>Crossing out any information in a student’s response. </a:t>
            </a:r>
          </a:p>
          <a:p>
            <a:r>
              <a:rPr lang="en-US" smtClean="0"/>
              <a:t>Lack ofeeback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9918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101</TotalTime>
  <Words>254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Franklin Gothic Book</vt:lpstr>
      <vt:lpstr>Crop</vt:lpstr>
      <vt:lpstr>PowerPoint Presentation</vt:lpstr>
      <vt:lpstr>Day 1 Home Learning: </vt:lpstr>
      <vt:lpstr> Task Verbs Used in Free-Response Questions The following task verbs are commonly used in the free-response questions:  Compare: Provide a description or explanation of similarities and/or differences. Define: Provide a specific meaning for a word or concept. Describe: Provide the relevant characteristics of a specified topic. Explain: Provide information about how or why a relationship, process, pattern, position, or outcome occurs, using evidence and/or reasoning. Identify: Indicate or provide information about a specified topic, without elaboration or explanation. </vt:lpstr>
      <vt:lpstr>PowerPoint Presentation</vt:lpstr>
      <vt:lpstr>PowerPoint Presentation</vt:lpstr>
      <vt:lpstr>Peer Evaluation Norms:  Always use a colored pen (anything other than black or dark blue.)</vt:lpstr>
    </vt:vector>
  </TitlesOfParts>
  <Company>Duval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Kester, Alissa A.</dc:creator>
  <cp:lastModifiedBy>Kester, Alissa A.</cp:lastModifiedBy>
  <cp:revision>9</cp:revision>
  <dcterms:created xsi:type="dcterms:W3CDTF">2019-08-04T15:34:20Z</dcterms:created>
  <dcterms:modified xsi:type="dcterms:W3CDTF">2019-08-14T13:45:16Z</dcterms:modified>
</cp:coreProperties>
</file>